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sldIdLst>
    <p:sldId id="321" r:id="rId2"/>
    <p:sldId id="301" r:id="rId3"/>
    <p:sldId id="356" r:id="rId4"/>
    <p:sldId id="302" r:id="rId5"/>
    <p:sldId id="290" r:id="rId6"/>
    <p:sldId id="309" r:id="rId7"/>
    <p:sldId id="357" r:id="rId8"/>
    <p:sldId id="277" r:id="rId9"/>
    <p:sldId id="358" r:id="rId10"/>
  </p:sldIdLst>
  <p:sldSz cx="12192000" cy="6858000"/>
  <p:notesSz cx="6858000" cy="9144000"/>
  <p:custDataLst>
    <p:tags r:id="rId12"/>
  </p:custDataLst>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3C00"/>
    <a:srgbClr val="E73A1C"/>
    <a:srgbClr val="21A247"/>
    <a:srgbClr val="00BE9C"/>
    <a:srgbClr val="005F4E"/>
    <a:srgbClr val="4F5962"/>
    <a:srgbClr val="293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1" autoAdjust="0"/>
    <p:restoredTop sz="85017" autoAdjust="0"/>
  </p:normalViewPr>
  <p:slideViewPr>
    <p:cSldViewPr snapToGrid="0" snapToObjects="1">
      <p:cViewPr varScale="1">
        <p:scale>
          <a:sx n="76" d="100"/>
          <a:sy n="76" d="100"/>
        </p:scale>
        <p:origin x="990" y="96"/>
      </p:cViewPr>
      <p:guideLst>
        <p:guide orient="horz" pos="2160"/>
        <p:guide pos="3840"/>
      </p:guideLst>
    </p:cSldViewPr>
  </p:slideViewPr>
  <p:notesTextViewPr>
    <p:cViewPr>
      <p:scale>
        <a:sx n="1" d="1"/>
        <a:sy n="1" d="1"/>
      </p:scale>
      <p:origin x="0" y="0"/>
    </p:cViewPr>
  </p:notesTextViewPr>
  <p:sorterViewPr>
    <p:cViewPr>
      <p:scale>
        <a:sx n="40" d="100"/>
        <a:sy n="40" d="100"/>
      </p:scale>
      <p:origin x="0" y="0"/>
    </p:cViewPr>
  </p:sorterViewPr>
  <p:notesViewPr>
    <p:cSldViewPr snapToGrid="0" snapToObjects="1">
      <p:cViewPr varScale="1">
        <p:scale>
          <a:sx n="85" d="100"/>
          <a:sy n="85" d="100"/>
        </p:scale>
        <p:origin x="268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E1E63-6347-BD4F-A808-7F54FA34CE72}" type="datetimeFigureOut">
              <a:rPr kumimoji="1" lang="zh-CN" altLang="en-US" smtClean="0"/>
              <a:pPr/>
              <a:t>2022/9/7</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EDE8F-5748-564A-B104-45C8D6344219}" type="slidenum">
              <a:rPr kumimoji="1" lang="zh-CN" altLang="en-US" smtClean="0"/>
              <a:pPr/>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pPr/>
              <a:t>5</a:t>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pPr/>
              <a:t>6</a:t>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pPr/>
              <a:t>7</a:t>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pPr/>
              <a:t>8</a:t>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容页">
    <p:bg>
      <p:bgPr>
        <a:solidFill>
          <a:schemeClr val="bg1">
            <a:lumMod val="95000"/>
          </a:schemeClr>
        </a:solidFill>
        <a:effectLst/>
      </p:bgPr>
    </p:bg>
    <p:spTree>
      <p:nvGrpSpPr>
        <p:cNvPr id="1" name=""/>
        <p:cNvGrpSpPr/>
        <p:nvPr/>
      </p:nvGrpSpPr>
      <p:grpSpPr>
        <a:xfrm>
          <a:off x="0" y="0"/>
          <a:ext cx="0" cy="0"/>
          <a:chOff x="0" y="0"/>
          <a:chExt cx="0" cy="0"/>
        </a:xfrm>
      </p:grpSpPr>
      <p:sp>
        <p:nvSpPr>
          <p:cNvPr id="9" name="矩形 8"/>
          <p:cNvSpPr/>
          <p:nvPr userDrawn="1"/>
        </p:nvSpPr>
        <p:spPr>
          <a:xfrm>
            <a:off x="0" y="0"/>
            <a:ext cx="3561347" cy="6737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图片1"/>
          <p:cNvPicPr>
            <a:picLocks noChangeAspect="1"/>
          </p:cNvPicPr>
          <p:nvPr userDrawn="1"/>
        </p:nvPicPr>
        <p:blipFill>
          <a:blip r:embed="rId2"/>
          <a:stretch>
            <a:fillRect/>
          </a:stretch>
        </p:blipFill>
        <p:spPr>
          <a:xfrm>
            <a:off x="11395075" y="0"/>
            <a:ext cx="673735" cy="67373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
        <p:nvSpPr>
          <p:cNvPr id="3" name="矩形 2"/>
          <p:cNvSpPr/>
          <p:nvPr userDrawn="1"/>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图片2"/>
          <p:cNvPicPr>
            <a:picLocks noChangeAspect="1"/>
          </p:cNvPicPr>
          <p:nvPr userDrawn="1"/>
        </p:nvPicPr>
        <p:blipFill>
          <a:blip r:embed="rId2"/>
          <a:stretch>
            <a:fillRect/>
          </a:stretch>
        </p:blipFill>
        <p:spPr>
          <a:xfrm>
            <a:off x="1318260" y="5763895"/>
            <a:ext cx="939800" cy="937260"/>
          </a:xfrm>
          <a:prstGeom prst="rect">
            <a:avLst/>
          </a:prstGeom>
        </p:spPr>
      </p:pic>
      <p:sp>
        <p:nvSpPr>
          <p:cNvPr id="14" name="文本框 13"/>
          <p:cNvSpPr txBox="1"/>
          <p:nvPr userDrawn="1"/>
        </p:nvSpPr>
        <p:spPr>
          <a:xfrm>
            <a:off x="2393315" y="5866765"/>
            <a:ext cx="3768090" cy="730885"/>
          </a:xfrm>
          <a:prstGeom prst="rect">
            <a:avLst/>
          </a:prstGeom>
          <a:noFill/>
        </p:spPr>
        <p:txBody>
          <a:bodyPr wrap="square" rtlCol="0">
            <a:spAutoFit/>
          </a:bodyPr>
          <a:lstStyle/>
          <a:p>
            <a:pPr>
              <a:lnSpc>
                <a:spcPct val="130000"/>
              </a:lnSpc>
              <a:spcBef>
                <a:spcPts val="600"/>
              </a:spcBef>
            </a:pPr>
            <a:r>
              <a:rPr lang="zh-CN" altLang="en-US" sz="3200" kern="0" dirty="0">
                <a:solidFill>
                  <a:schemeClr val="bg1"/>
                </a:solidFill>
                <a:latin typeface="汉仪寒石粗体简" panose="00020600040101010101" charset="-122"/>
                <a:ea typeface="汉仪寒石粗体简" panose="00020600040101010101" charset="-122"/>
                <a:cs typeface="+mn-ea"/>
                <a:sym typeface="+mn-lt"/>
              </a:rPr>
              <a:t>明德精业</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5785485" y="1992630"/>
            <a:ext cx="5767070" cy="398780"/>
          </a:xfrm>
          <a:prstGeom prst="rect">
            <a:avLst/>
          </a:prstGeom>
          <a:noFill/>
        </p:spPr>
        <p:txBody>
          <a:bodyPr wrap="square">
            <a:spAutoFit/>
          </a:bodyPr>
          <a:lstStyle/>
          <a:p>
            <a:pPr algn="ctr"/>
            <a:r>
              <a:rPr sz="2000" dirty="0">
                <a:solidFill>
                  <a:srgbClr val="C00000"/>
                </a:solidFill>
                <a:latin typeface="DejaVu Sans" panose="020B0603030804020204" pitchFamily="34" charset="0"/>
                <a:cs typeface="DejaVu Sans" panose="020B0603030804020204" pitchFamily="34" charset="0"/>
              </a:rPr>
              <a:t>Jiangxi Science and Technology Normal University</a:t>
            </a:r>
          </a:p>
        </p:txBody>
      </p:sp>
      <p:sp>
        <p:nvSpPr>
          <p:cNvPr id="8" name="文本框 24"/>
          <p:cNvSpPr txBox="1">
            <a:spLocks noChangeArrowheads="1"/>
          </p:cNvSpPr>
          <p:nvPr/>
        </p:nvSpPr>
        <p:spPr bwMode="auto">
          <a:xfrm>
            <a:off x="5533390" y="619125"/>
            <a:ext cx="5849620" cy="121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600" dirty="0">
                <a:solidFill>
                  <a:srgbClr val="C00000"/>
                </a:solidFill>
                <a:latin typeface="微软雅黑" panose="020B0503020204020204" pitchFamily="34" charset="-122"/>
                <a:ea typeface="微软雅黑" panose="020B0503020204020204" pitchFamily="34" charset="-122"/>
              </a:rPr>
              <a:t>江西科技师范大学</a:t>
            </a:r>
            <a:r>
              <a:rPr lang="en-US" altLang="zh-CN" sz="3600" dirty="0">
                <a:solidFill>
                  <a:srgbClr val="C00000"/>
                </a:solidFill>
                <a:latin typeface="微软雅黑" panose="020B0503020204020204" pitchFamily="34" charset="-122"/>
                <a:ea typeface="微软雅黑" panose="020B0503020204020204" pitchFamily="34" charset="-122"/>
              </a:rPr>
              <a:t>2023</a:t>
            </a:r>
            <a:r>
              <a:rPr lang="zh-CN" altLang="en-US" sz="3600" dirty="0">
                <a:solidFill>
                  <a:srgbClr val="C00000"/>
                </a:solidFill>
                <a:latin typeface="微软雅黑" panose="020B0503020204020204" pitchFamily="34" charset="-122"/>
                <a:ea typeface="微软雅黑" panose="020B0503020204020204" pitchFamily="34" charset="-122"/>
              </a:rPr>
              <a:t>年</a:t>
            </a:r>
            <a:r>
              <a:rPr lang="en-US" altLang="zh-CN" sz="3600" dirty="0">
                <a:solidFill>
                  <a:srgbClr val="C00000"/>
                </a:solidFill>
                <a:latin typeface="微软雅黑" panose="020B0503020204020204" pitchFamily="34" charset="-122"/>
                <a:ea typeface="微软雅黑" panose="020B0503020204020204" pitchFamily="34" charset="-122"/>
              </a:rPr>
              <a:t>MPAcc</a:t>
            </a:r>
            <a:r>
              <a:rPr lang="zh-CN" altLang="en-US" sz="3600" dirty="0">
                <a:solidFill>
                  <a:srgbClr val="C00000"/>
                </a:solidFill>
                <a:latin typeface="微软雅黑" panose="020B0503020204020204" pitchFamily="34" charset="-122"/>
                <a:ea typeface="微软雅黑" panose="020B0503020204020204" pitchFamily="34" charset="-122"/>
              </a:rPr>
              <a:t>招生简介</a:t>
            </a:r>
          </a:p>
        </p:txBody>
      </p:sp>
      <p:pic>
        <p:nvPicPr>
          <p:cNvPr id="12" name="足以吸引每个浮躁的灵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094" y="6966284"/>
            <a:ext cx="609600" cy="4203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 by="(-#ppt_w*2)" calcmode="lin" valueType="num">
                                      <p:cBhvr rctx="PPT">
                                        <p:cTn id="10" dur="500" autoRev="1" fill="hold">
                                          <p:stCondLst>
                                            <p:cond delay="0"/>
                                          </p:stCondLst>
                                        </p:cTn>
                                        <p:tgtEl>
                                          <p:spTgt spid="8"/>
                                        </p:tgtEl>
                                        <p:attrNameLst>
                                          <p:attrName>ppt_w</p:attrName>
                                        </p:attrNameLst>
                                      </p:cBhvr>
                                    </p:anim>
                                    <p:anim by="(#ppt_w*0.50)" calcmode="lin" valueType="num">
                                      <p:cBhvr>
                                        <p:cTn id="11" dur="500" decel="50000" autoRev="1" fill="hold">
                                          <p:stCondLst>
                                            <p:cond delay="0"/>
                                          </p:stCondLst>
                                        </p:cTn>
                                        <p:tgtEl>
                                          <p:spTgt spid="8"/>
                                        </p:tgtEl>
                                        <p:attrNameLst>
                                          <p:attrName>ppt_x</p:attrName>
                                        </p:attrNameLst>
                                      </p:cBhvr>
                                    </p:anim>
                                    <p:anim from="(-#ppt_h/2)" to="(#ppt_y)" calcmode="lin" valueType="num">
                                      <p:cBhvr>
                                        <p:cTn id="12" dur="1000" fill="hold">
                                          <p:stCondLst>
                                            <p:cond delay="0"/>
                                          </p:stCondLst>
                                        </p:cTn>
                                        <p:tgtEl>
                                          <p:spTgt spid="8"/>
                                        </p:tgtEl>
                                        <p:attrNameLst>
                                          <p:attrName>ppt_y</p:attrName>
                                        </p:attrNameLst>
                                      </p:cBhvr>
                                    </p:anim>
                                    <p:animRot by="21600000">
                                      <p:cBhvr>
                                        <p:cTn id="13" dur="1000" fill="hold">
                                          <p:stCondLst>
                                            <p:cond delay="0"/>
                                          </p:stCondLst>
                                        </p:cTn>
                                        <p:tgtEl>
                                          <p:spTgt spid="8"/>
                                        </p:tgtEl>
                                        <p:attrNameLst>
                                          <p:attrName>r</p:attrName>
                                        </p:attrNameLst>
                                      </p:cBhvr>
                                    </p:animRot>
                                  </p:childTnLst>
                                </p:cTn>
                              </p:par>
                            </p:childTnLst>
                          </p:cTn>
                        </p:par>
                        <p:par>
                          <p:cTn id="14" fill="hold">
                            <p:stCondLst>
                              <p:cond delay="3099"/>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repeatCount="indefinite" fill="hold" display="0">
                  <p:stCondLst>
                    <p:cond delay="indefinite"/>
                  </p:stCondLst>
                  <p:endCondLst>
                    <p:cond evt="onStopAudio" delay="0">
                      <p:tgtEl>
                        <p:sldTgt/>
                      </p:tgtEl>
                    </p:cond>
                  </p:endCondLst>
                </p:cTn>
                <p:tgtEl>
                  <p:spTgt spid="12"/>
                </p:tgtEl>
              </p:cMediaNode>
            </p:audio>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5317490" y="750570"/>
            <a:ext cx="6320155" cy="4246245"/>
          </a:xfrm>
          <a:prstGeom prst="rect">
            <a:avLst/>
          </a:prstGeom>
          <a:noFill/>
        </p:spPr>
        <p:txBody>
          <a:bodyPr wrap="square" rtlCol="0">
            <a:spAutoFit/>
          </a:bodyPr>
          <a:lstStyle/>
          <a:p>
            <a:pPr fontAlgn="auto">
              <a:lnSpc>
                <a:spcPct val="150000"/>
              </a:lnSpc>
              <a:spcBef>
                <a:spcPts val="0"/>
              </a:spcBef>
              <a:spcAft>
                <a:spcPts val="600"/>
              </a:spcAft>
              <a:buClr>
                <a:srgbClr val="55C3C8"/>
              </a:buClr>
            </a:pPr>
            <a:r>
              <a:rPr lang="en-US" sz="2000" dirty="0">
                <a:solidFill>
                  <a:schemeClr val="tx1">
                    <a:lumMod val="75000"/>
                    <a:lumOff val="25000"/>
                  </a:schemeClr>
                </a:solidFill>
                <a:latin typeface="微软雅黑" panose="020B0503020204020204" pitchFamily="34" charset="-122"/>
                <a:ea typeface="微软雅黑" panose="020B0503020204020204" pitchFamily="34" charset="-122"/>
              </a:rPr>
              <a:t>       </a:t>
            </a:r>
            <a:r>
              <a:rPr sz="2000" dirty="0">
                <a:solidFill>
                  <a:schemeClr val="tx1">
                    <a:lumMod val="75000"/>
                    <a:lumOff val="25000"/>
                  </a:schemeClr>
                </a:solidFill>
                <a:latin typeface="微软雅黑" panose="020B0503020204020204" pitchFamily="34" charset="-122"/>
                <a:ea typeface="微软雅黑" panose="020B0503020204020204" pitchFamily="34" charset="-122"/>
              </a:rPr>
              <a:t>江西科技师范大学坐落于享有“物华天宝、人杰地灵”盛誉的历史文化名城、“军旗升起的地方”——南昌。学校是教育部重点建设的培养职业教育师资的公办多科性本科院校。经过近70年的建设与发展，学校形成了以本科、研究生教育为主体的多学科、多层次的办学格局。学校2006年获批硕士学位授权单位，拥有硕士学位授权一级学科15个，拥有硕士专业学位授权类别13个，是江西省“十四五”新增博士学位授予单位立项建设高校。</a:t>
            </a:r>
          </a:p>
        </p:txBody>
      </p:sp>
      <p:sp>
        <p:nvSpPr>
          <p:cNvPr id="12" name="Rectangle 6"/>
          <p:cNvSpPr/>
          <p:nvPr/>
        </p:nvSpPr>
        <p:spPr>
          <a:xfrm>
            <a:off x="0" y="1655038"/>
            <a:ext cx="4974771" cy="3083786"/>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med"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0699"/>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12800" y="1103244"/>
            <a:ext cx="5899150" cy="4198393"/>
          </a:xfrm>
          <a:prstGeom prst="rect">
            <a:avLst/>
          </a:prstGeom>
          <a:noFill/>
        </p:spPr>
        <p:txBody>
          <a:bodyPr wrap="square" rtlCol="0">
            <a:spAutoFit/>
          </a:bodyPr>
          <a:lstStyle/>
          <a:p>
            <a:pPr fontAlgn="auto">
              <a:lnSpc>
                <a:spcPct val="150000"/>
              </a:lnSpc>
              <a:spcBef>
                <a:spcPts val="0"/>
              </a:spcBef>
              <a:spcAft>
                <a:spcPts val="600"/>
              </a:spcAft>
              <a:buClr>
                <a:srgbClr val="55C3C8"/>
              </a:buClr>
            </a:pPr>
            <a:r>
              <a:rPr lang="en-US" dirty="0">
                <a:solidFill>
                  <a:schemeClr val="tx1">
                    <a:lumMod val="75000"/>
                    <a:lumOff val="25000"/>
                  </a:schemeClr>
                </a:solidFill>
                <a:latin typeface="微软雅黑" panose="020B0503020204020204" pitchFamily="34" charset="-122"/>
                <a:ea typeface="微软雅黑" panose="020B0503020204020204" pitchFamily="34" charset="-122"/>
              </a:rPr>
              <a:t>       </a:t>
            </a:r>
            <a:r>
              <a:rPr dirty="0" err="1">
                <a:latin typeface="+mn-ea"/>
              </a:rPr>
              <a:t>经济管理学院自成立以来秉承“质量立院、科研强院、规范管理、育人为本”的院训</a:t>
            </a:r>
            <a:r>
              <a:rPr dirty="0">
                <a:latin typeface="+mn-ea"/>
              </a:rPr>
              <a:t>，</a:t>
            </a:r>
            <a:r>
              <a:rPr lang="zh-CN" altLang="zh-CN" dirty="0">
                <a:latin typeface="+mn-ea"/>
              </a:rPr>
              <a:t>经过多年的发展，目前学院已拥有</a:t>
            </a:r>
            <a:r>
              <a:rPr lang="en-US" altLang="zh-CN" dirty="0">
                <a:latin typeface="+mn-ea"/>
              </a:rPr>
              <a:t>2</a:t>
            </a:r>
            <a:r>
              <a:rPr lang="zh-CN" altLang="zh-CN" dirty="0">
                <a:latin typeface="+mn-ea"/>
              </a:rPr>
              <a:t>个一级学科硕士学位授权点：工商管理和管理科学与工程；</a:t>
            </a:r>
            <a:r>
              <a:rPr lang="en-US" altLang="zh-CN" dirty="0">
                <a:latin typeface="+mn-ea"/>
              </a:rPr>
              <a:t>3</a:t>
            </a:r>
            <a:r>
              <a:rPr lang="zh-CN" altLang="zh-CN" dirty="0">
                <a:latin typeface="+mn-ea"/>
              </a:rPr>
              <a:t>个专业硕士学位授权点：工商管理（</a:t>
            </a:r>
            <a:r>
              <a:rPr lang="en-US" altLang="zh-CN" dirty="0">
                <a:latin typeface="+mn-ea"/>
              </a:rPr>
              <a:t>MBA</a:t>
            </a:r>
            <a:r>
              <a:rPr lang="zh-CN" altLang="zh-CN" dirty="0">
                <a:latin typeface="+mn-ea"/>
              </a:rPr>
              <a:t>）、会计（</a:t>
            </a:r>
            <a:r>
              <a:rPr lang="en-US" altLang="zh-CN" dirty="0">
                <a:latin typeface="+mn-ea"/>
              </a:rPr>
              <a:t>MPACC</a:t>
            </a:r>
            <a:r>
              <a:rPr lang="zh-CN" altLang="zh-CN" dirty="0">
                <a:latin typeface="+mn-ea"/>
              </a:rPr>
              <a:t>）和职业技术教育（财经商贸方向）。</a:t>
            </a:r>
            <a:r>
              <a:rPr lang="en-US" altLang="zh-CN" dirty="0">
                <a:latin typeface="+mn-ea"/>
              </a:rPr>
              <a:t>4</a:t>
            </a:r>
            <a:r>
              <a:rPr lang="zh-CN" altLang="zh-CN" dirty="0">
                <a:latin typeface="+mn-ea"/>
              </a:rPr>
              <a:t>个本科专业：会计学、财务管理、人力资源管理和管理科学，其中</a:t>
            </a:r>
            <a:r>
              <a:rPr lang="en-US" altLang="zh-CN" dirty="0">
                <a:latin typeface="+mn-ea"/>
              </a:rPr>
              <a:t>2</a:t>
            </a:r>
            <a:r>
              <a:rPr lang="zh-CN" altLang="zh-CN" dirty="0">
                <a:latin typeface="+mn-ea"/>
              </a:rPr>
              <a:t>个一本招生专业</a:t>
            </a:r>
            <a:r>
              <a:rPr lang="en-US" altLang="zh-CN" dirty="0">
                <a:latin typeface="+mn-ea"/>
              </a:rPr>
              <a:t>:</a:t>
            </a:r>
            <a:r>
              <a:rPr lang="zh-CN" altLang="zh-CN" dirty="0">
                <a:latin typeface="+mn-ea"/>
              </a:rPr>
              <a:t>会计学（国际会计）、财务管理。</a:t>
            </a:r>
            <a:r>
              <a:rPr lang="en-US" altLang="zh-CN" dirty="0">
                <a:latin typeface="+mn-ea"/>
              </a:rPr>
              <a:t>2</a:t>
            </a:r>
            <a:r>
              <a:rPr lang="zh-CN" altLang="zh-CN" dirty="0">
                <a:latin typeface="+mn-ea"/>
              </a:rPr>
              <a:t>个国家一流建设专业：财务管理、会计学。</a:t>
            </a:r>
            <a:r>
              <a:rPr lang="en-US" altLang="zh-CN" dirty="0">
                <a:latin typeface="+mn-ea"/>
              </a:rPr>
              <a:t>1</a:t>
            </a:r>
            <a:r>
              <a:rPr lang="zh-CN" altLang="zh-CN" dirty="0">
                <a:latin typeface="+mn-ea"/>
              </a:rPr>
              <a:t>个省级高水平本科教学团队</a:t>
            </a:r>
            <a:r>
              <a:rPr lang="en-US" altLang="zh-CN" dirty="0">
                <a:latin typeface="+mn-ea"/>
              </a:rPr>
              <a:t>-</a:t>
            </a:r>
            <a:r>
              <a:rPr lang="zh-CN" altLang="zh-CN" dirty="0">
                <a:latin typeface="+mn-ea"/>
              </a:rPr>
              <a:t>会计专业职教师资培养教学创新团队。</a:t>
            </a:r>
            <a:r>
              <a:rPr dirty="0">
                <a:latin typeface="+mn-ea"/>
              </a:rPr>
              <a:t>会计（MPACC）20</a:t>
            </a:r>
            <a:r>
              <a:rPr lang="en-US" dirty="0">
                <a:latin typeface="+mn-ea"/>
              </a:rPr>
              <a:t>23</a:t>
            </a:r>
            <a:r>
              <a:rPr dirty="0">
                <a:latin typeface="+mn-ea"/>
              </a:rPr>
              <a:t>年首次招生。</a:t>
            </a:r>
          </a:p>
        </p:txBody>
      </p:sp>
      <p:sp>
        <p:nvSpPr>
          <p:cNvPr id="13" name="平行四边形 12"/>
          <p:cNvSpPr/>
          <p:nvPr/>
        </p:nvSpPr>
        <p:spPr>
          <a:xfrm>
            <a:off x="6901180" y="1924685"/>
            <a:ext cx="4870450" cy="3246120"/>
          </a:xfrm>
          <a:prstGeom prst="parallelogram">
            <a:avLst>
              <a:gd name="adj" fmla="val 0"/>
            </a:avLst>
          </a:prstGeom>
          <a:blipFill rotWithShape="1">
            <a:blip r:embed="rId2"/>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06" tIns="45701" rIns="91406" bIns="45701" rtlCol="0" anchor="ctr"/>
          <a:lstStyle/>
          <a:p>
            <a:pPr algn="ctr"/>
            <a:endParaRPr lang="zh-CN" altLang="en-US">
              <a:ea typeface="微软雅黑" panose="020B0503020204020204" pitchFamily="34" charset="-122"/>
            </a:endParaRPr>
          </a:p>
        </p:txBody>
      </p:sp>
    </p:spTree>
  </p:cSld>
  <p:clrMapOvr>
    <a:masterClrMapping/>
  </p:clrMapOvr>
  <p:transition spd="med"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8"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0-#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a:xfrm>
            <a:off x="1572977" y="1131540"/>
            <a:ext cx="2981243" cy="5424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3000" b="0" i="0" u="none" strike="noStrike" kern="1200" cap="none" spc="0" normalizeH="0" baseline="0" noProof="0" dirty="0">
                <a:ln>
                  <a:noFill/>
                </a:ln>
                <a:solidFill>
                  <a:srgbClr val="5A6478"/>
                </a:solidFill>
                <a:effectLst/>
                <a:uLnTx/>
                <a:uFillTx/>
                <a:latin typeface="+mj-ea"/>
              </a:rPr>
              <a:t>目录 </a:t>
            </a:r>
            <a:r>
              <a:rPr kumimoji="0" lang="en-US" altLang="zh-CN" sz="3000" b="0" i="0" u="none" strike="noStrike" kern="1200" cap="none" spc="0" normalizeH="0" baseline="0" noProof="0" dirty="0">
                <a:ln>
                  <a:noFill/>
                </a:ln>
                <a:solidFill>
                  <a:srgbClr val="5A6478"/>
                </a:solidFill>
                <a:effectLst/>
                <a:uLnTx/>
                <a:uFillTx/>
                <a:latin typeface="+mj-ea"/>
              </a:rPr>
              <a:t>CONTENT</a:t>
            </a:r>
            <a:endParaRPr kumimoji="0" lang="zh-CN" altLang="en-US" sz="3000" b="0" i="0" u="none" strike="noStrike" kern="1200" cap="none" spc="0" normalizeH="0" baseline="0" noProof="0" dirty="0">
              <a:ln>
                <a:noFill/>
              </a:ln>
              <a:solidFill>
                <a:srgbClr val="5A6478"/>
              </a:solidFill>
              <a:effectLst/>
              <a:uLnTx/>
              <a:uFillTx/>
              <a:latin typeface="+mj-ea"/>
            </a:endParaRPr>
          </a:p>
        </p:txBody>
      </p:sp>
      <p:sp>
        <p:nvSpPr>
          <p:cNvPr id="13" name="文本占位符 16"/>
          <p:cNvSpPr txBox="1"/>
          <p:nvPr/>
        </p:nvSpPr>
        <p:spPr>
          <a:xfrm>
            <a:off x="2438077" y="2302369"/>
            <a:ext cx="3648074" cy="46037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a:solidFill>
                  <a:schemeClr val="tx1">
                    <a:lumMod val="65000"/>
                    <a:lumOff val="35000"/>
                  </a:schemeClr>
                </a:solidFill>
              </a:rPr>
              <a:t>培养方向</a:t>
            </a:r>
          </a:p>
        </p:txBody>
      </p:sp>
      <p:grpSp>
        <p:nvGrpSpPr>
          <p:cNvPr id="15" name="组合 14"/>
          <p:cNvGrpSpPr/>
          <p:nvPr/>
        </p:nvGrpSpPr>
        <p:grpSpPr>
          <a:xfrm>
            <a:off x="1572889" y="2302369"/>
            <a:ext cx="1019174" cy="732508"/>
            <a:chOff x="288926" y="1736034"/>
            <a:chExt cx="1019174" cy="732508"/>
          </a:xfrm>
        </p:grpSpPr>
        <p:sp>
          <p:nvSpPr>
            <p:cNvPr id="16" name="矩形 15"/>
            <p:cNvSpPr/>
            <p:nvPr/>
          </p:nvSpPr>
          <p:spPr>
            <a:xfrm>
              <a:off x="442913" y="1752600"/>
              <a:ext cx="711200"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占位符 16"/>
            <p:cNvSpPr txBox="1"/>
            <p:nvPr/>
          </p:nvSpPr>
          <p:spPr>
            <a:xfrm>
              <a:off x="288926" y="1736034"/>
              <a:ext cx="1019174" cy="73250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01</a:t>
              </a:r>
            </a:p>
          </p:txBody>
        </p:sp>
      </p:grpSp>
      <p:sp>
        <p:nvSpPr>
          <p:cNvPr id="18" name="文本占位符 16"/>
          <p:cNvSpPr txBox="1"/>
          <p:nvPr/>
        </p:nvSpPr>
        <p:spPr>
          <a:xfrm>
            <a:off x="7151592" y="2302369"/>
            <a:ext cx="3648074" cy="46037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a:solidFill>
                  <a:schemeClr val="tx1">
                    <a:lumMod val="65000"/>
                    <a:lumOff val="35000"/>
                  </a:schemeClr>
                </a:solidFill>
              </a:rPr>
              <a:t>考试科目</a:t>
            </a:r>
          </a:p>
        </p:txBody>
      </p:sp>
      <p:grpSp>
        <p:nvGrpSpPr>
          <p:cNvPr id="20" name="组合 19"/>
          <p:cNvGrpSpPr/>
          <p:nvPr/>
        </p:nvGrpSpPr>
        <p:grpSpPr>
          <a:xfrm>
            <a:off x="6286404" y="2302369"/>
            <a:ext cx="1019174" cy="727766"/>
            <a:chOff x="288926" y="1736034"/>
            <a:chExt cx="1019174" cy="727766"/>
          </a:xfrm>
        </p:grpSpPr>
        <p:sp>
          <p:nvSpPr>
            <p:cNvPr id="21" name="矩形 20"/>
            <p:cNvSpPr/>
            <p:nvPr/>
          </p:nvSpPr>
          <p:spPr>
            <a:xfrm>
              <a:off x="442913" y="1752600"/>
              <a:ext cx="711200"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占位符 16"/>
            <p:cNvSpPr txBox="1"/>
            <p:nvPr/>
          </p:nvSpPr>
          <p:spPr>
            <a:xfrm>
              <a:off x="288926" y="1736034"/>
              <a:ext cx="1019174"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02</a:t>
              </a:r>
            </a:p>
          </p:txBody>
        </p:sp>
      </p:grpSp>
      <p:sp>
        <p:nvSpPr>
          <p:cNvPr id="23" name="文本占位符 16"/>
          <p:cNvSpPr txBox="1"/>
          <p:nvPr/>
        </p:nvSpPr>
        <p:spPr>
          <a:xfrm>
            <a:off x="2438077" y="3663083"/>
            <a:ext cx="3648074" cy="46037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a:solidFill>
                  <a:schemeClr val="tx1">
                    <a:lumMod val="65000"/>
                    <a:lumOff val="35000"/>
                  </a:schemeClr>
                </a:solidFill>
              </a:rPr>
              <a:t>学制与学费</a:t>
            </a:r>
          </a:p>
        </p:txBody>
      </p:sp>
      <p:grpSp>
        <p:nvGrpSpPr>
          <p:cNvPr id="25" name="组合 24"/>
          <p:cNvGrpSpPr/>
          <p:nvPr/>
        </p:nvGrpSpPr>
        <p:grpSpPr>
          <a:xfrm>
            <a:off x="1572889" y="3663083"/>
            <a:ext cx="1019174" cy="727766"/>
            <a:chOff x="288926" y="1736034"/>
            <a:chExt cx="1019174" cy="727766"/>
          </a:xfrm>
        </p:grpSpPr>
        <p:sp>
          <p:nvSpPr>
            <p:cNvPr id="26" name="矩形 25"/>
            <p:cNvSpPr/>
            <p:nvPr/>
          </p:nvSpPr>
          <p:spPr>
            <a:xfrm>
              <a:off x="442913" y="1752600"/>
              <a:ext cx="711200"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占位符 16"/>
            <p:cNvSpPr txBox="1"/>
            <p:nvPr/>
          </p:nvSpPr>
          <p:spPr>
            <a:xfrm>
              <a:off x="288926" y="1736034"/>
              <a:ext cx="1019174"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03</a:t>
              </a:r>
            </a:p>
          </p:txBody>
        </p:sp>
      </p:grpSp>
      <p:sp>
        <p:nvSpPr>
          <p:cNvPr id="28" name="文本占位符 16"/>
          <p:cNvSpPr txBox="1"/>
          <p:nvPr/>
        </p:nvSpPr>
        <p:spPr>
          <a:xfrm>
            <a:off x="7151592" y="3663083"/>
            <a:ext cx="3648074" cy="46037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a:solidFill>
                  <a:schemeClr val="tx1">
                    <a:lumMod val="65000"/>
                    <a:lumOff val="35000"/>
                  </a:schemeClr>
                </a:solidFill>
              </a:rPr>
              <a:t>联系方式</a:t>
            </a:r>
          </a:p>
        </p:txBody>
      </p:sp>
      <p:grpSp>
        <p:nvGrpSpPr>
          <p:cNvPr id="30" name="组合 29"/>
          <p:cNvGrpSpPr/>
          <p:nvPr/>
        </p:nvGrpSpPr>
        <p:grpSpPr>
          <a:xfrm>
            <a:off x="6286404" y="3663083"/>
            <a:ext cx="1019174" cy="727766"/>
            <a:chOff x="288926" y="1736034"/>
            <a:chExt cx="1019174" cy="727766"/>
          </a:xfrm>
        </p:grpSpPr>
        <p:sp>
          <p:nvSpPr>
            <p:cNvPr id="31" name="矩形 30"/>
            <p:cNvSpPr/>
            <p:nvPr/>
          </p:nvSpPr>
          <p:spPr>
            <a:xfrm>
              <a:off x="442913" y="1752600"/>
              <a:ext cx="711200"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占位符 16"/>
            <p:cNvSpPr txBox="1"/>
            <p:nvPr/>
          </p:nvSpPr>
          <p:spPr>
            <a:xfrm>
              <a:off x="288926" y="1736034"/>
              <a:ext cx="1019174"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04</a:t>
              </a:r>
            </a:p>
          </p:txBody>
        </p:sp>
      </p:grpSp>
    </p:spTree>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949"/>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53" presetClass="entr" presetSubtype="16" fill="hold" nodeType="withEffect">
                                  <p:stCondLst>
                                    <p:cond delay="10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par>
                                <p:cTn id="19" presetID="53" presetClass="entr" presetSubtype="16" fill="hold" nodeType="withEffect">
                                  <p:stCondLst>
                                    <p:cond delay="20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nodeType="withEffect">
                                  <p:stCondLst>
                                    <p:cond delay="30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par>
                          <p:cTn id="29" fill="hold">
                            <p:stCondLst>
                              <p:cond delay="1449"/>
                            </p:stCondLst>
                            <p:childTnLst>
                              <p:par>
                                <p:cTn id="30" presetID="22" presetClass="entr" presetSubtype="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8" grpId="0"/>
      <p:bldP spid="23"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2845534" y="95713"/>
            <a:ext cx="593090" cy="534035"/>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sz="3200" b="1" dirty="0"/>
              <a:t>01</a:t>
            </a:r>
          </a:p>
        </p:txBody>
      </p:sp>
      <p:sp>
        <p:nvSpPr>
          <p:cNvPr id="36" name="文本占位符 16"/>
          <p:cNvSpPr txBox="1"/>
          <p:nvPr/>
        </p:nvSpPr>
        <p:spPr>
          <a:xfrm>
            <a:off x="3684070" y="68013"/>
            <a:ext cx="4149745" cy="534035"/>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培养方向</a:t>
            </a:r>
          </a:p>
        </p:txBody>
      </p:sp>
      <p:grpSp>
        <p:nvGrpSpPr>
          <p:cNvPr id="4" name="组合 3"/>
          <p:cNvGrpSpPr/>
          <p:nvPr/>
        </p:nvGrpSpPr>
        <p:grpSpPr>
          <a:xfrm>
            <a:off x="6411829" y="2236379"/>
            <a:ext cx="465139" cy="533400"/>
            <a:chOff x="5211482" y="630575"/>
            <a:chExt cx="348854" cy="400050"/>
          </a:xfrm>
        </p:grpSpPr>
        <p:sp>
          <p:nvSpPr>
            <p:cNvPr id="5" name="Freeform 74"/>
            <p:cNvSpPr/>
            <p:nvPr/>
          </p:nvSpPr>
          <p:spPr bwMode="auto">
            <a:xfrm>
              <a:off x="5211482" y="630575"/>
              <a:ext cx="348854" cy="400050"/>
            </a:xfrm>
            <a:custGeom>
              <a:avLst/>
              <a:gdLst>
                <a:gd name="T0" fmla="*/ 0 w 293"/>
                <a:gd name="T1" fmla="*/ 85 h 336"/>
                <a:gd name="T2" fmla="*/ 144 w 293"/>
                <a:gd name="T3" fmla="*/ 0 h 336"/>
                <a:gd name="T4" fmla="*/ 291 w 293"/>
                <a:gd name="T5" fmla="*/ 80 h 336"/>
                <a:gd name="T6" fmla="*/ 293 w 293"/>
                <a:gd name="T7" fmla="*/ 249 h 336"/>
                <a:gd name="T8" fmla="*/ 149 w 293"/>
                <a:gd name="T9" fmla="*/ 336 h 336"/>
                <a:gd name="T10" fmla="*/ 2 w 293"/>
                <a:gd name="T11" fmla="*/ 253 h 336"/>
                <a:gd name="T12" fmla="*/ 0 w 293"/>
                <a:gd name="T13" fmla="*/ 85 h 336"/>
              </a:gdLst>
              <a:ahLst/>
              <a:cxnLst>
                <a:cxn ang="0">
                  <a:pos x="T0" y="T1"/>
                </a:cxn>
                <a:cxn ang="0">
                  <a:pos x="T2" y="T3"/>
                </a:cxn>
                <a:cxn ang="0">
                  <a:pos x="T4" y="T5"/>
                </a:cxn>
                <a:cxn ang="0">
                  <a:pos x="T6" y="T7"/>
                </a:cxn>
                <a:cxn ang="0">
                  <a:pos x="T8" y="T9"/>
                </a:cxn>
                <a:cxn ang="0">
                  <a:pos x="T10" y="T11"/>
                </a:cxn>
                <a:cxn ang="0">
                  <a:pos x="T12" y="T13"/>
                </a:cxn>
              </a:cxnLst>
              <a:rect l="0" t="0" r="r" b="b"/>
              <a:pathLst>
                <a:path w="293" h="336">
                  <a:moveTo>
                    <a:pt x="0" y="85"/>
                  </a:moveTo>
                  <a:lnTo>
                    <a:pt x="144" y="0"/>
                  </a:lnTo>
                  <a:lnTo>
                    <a:pt x="291" y="80"/>
                  </a:lnTo>
                  <a:lnTo>
                    <a:pt x="293" y="249"/>
                  </a:lnTo>
                  <a:lnTo>
                    <a:pt x="149" y="336"/>
                  </a:lnTo>
                  <a:lnTo>
                    <a:pt x="2" y="253"/>
                  </a:lnTo>
                  <a:lnTo>
                    <a:pt x="0" y="85"/>
                  </a:lnTo>
                  <a:close/>
                </a:path>
              </a:pathLst>
            </a:custGeom>
            <a:gradFill>
              <a:gsLst>
                <a:gs pos="0">
                  <a:srgbClr val="FE4444"/>
                </a:gs>
                <a:gs pos="100000">
                  <a:srgbClr val="832B2B"/>
                </a:gs>
              </a:gsLst>
              <a:lin scaled="0"/>
            </a:gradFill>
            <a:ln>
              <a:noFill/>
            </a:ln>
          </p:spPr>
          <p:txBody>
            <a:bodyPr vert="horz" wrap="square" lIns="91440" tIns="45720" rIns="91440" bIns="45720" numCol="1" anchor="t" anchorCtr="0" compatLnSpc="1"/>
            <a:lstStyle/>
            <a:p>
              <a:pPr>
                <a:defRPr/>
              </a:pPr>
              <a:endParaRPr lang="zh-CN" altLang="en-US" kern="0">
                <a:solidFill>
                  <a:sysClr val="windowText" lastClr="000000"/>
                </a:solidFill>
              </a:endParaRPr>
            </a:p>
          </p:txBody>
        </p:sp>
        <p:grpSp>
          <p:nvGrpSpPr>
            <p:cNvPr id="6" name="组合 5"/>
            <p:cNvGrpSpPr/>
            <p:nvPr/>
          </p:nvGrpSpPr>
          <p:grpSpPr>
            <a:xfrm>
              <a:off x="5275776" y="721063"/>
              <a:ext cx="217885" cy="194072"/>
              <a:chOff x="10034270" y="674688"/>
              <a:chExt cx="290513" cy="258763"/>
            </a:xfrm>
          </p:grpSpPr>
          <p:sp>
            <p:nvSpPr>
              <p:cNvPr id="7" name="Freeform 75"/>
              <p:cNvSpPr/>
              <p:nvPr/>
            </p:nvSpPr>
            <p:spPr bwMode="auto">
              <a:xfrm>
                <a:off x="10061258" y="722313"/>
                <a:ext cx="239713" cy="211138"/>
              </a:xfrm>
              <a:custGeom>
                <a:avLst/>
                <a:gdLst>
                  <a:gd name="T0" fmla="*/ 34 w 64"/>
                  <a:gd name="T1" fmla="*/ 1 h 56"/>
                  <a:gd name="T2" fmla="*/ 28 w 64"/>
                  <a:gd name="T3" fmla="*/ 1 h 56"/>
                  <a:gd name="T4" fmla="*/ 3 w 64"/>
                  <a:gd name="T5" fmla="*/ 16 h 56"/>
                  <a:gd name="T6" fmla="*/ 0 w 64"/>
                  <a:gd name="T7" fmla="*/ 21 h 56"/>
                  <a:gd name="T8" fmla="*/ 0 w 64"/>
                  <a:gd name="T9" fmla="*/ 53 h 56"/>
                  <a:gd name="T10" fmla="*/ 4 w 64"/>
                  <a:gd name="T11" fmla="*/ 56 h 56"/>
                  <a:gd name="T12" fmla="*/ 19 w 64"/>
                  <a:gd name="T13" fmla="*/ 56 h 56"/>
                  <a:gd name="T14" fmla="*/ 22 w 64"/>
                  <a:gd name="T15" fmla="*/ 53 h 56"/>
                  <a:gd name="T16" fmla="*/ 22 w 64"/>
                  <a:gd name="T17" fmla="*/ 38 h 56"/>
                  <a:gd name="T18" fmla="*/ 26 w 64"/>
                  <a:gd name="T19" fmla="*/ 35 h 56"/>
                  <a:gd name="T20" fmla="*/ 39 w 64"/>
                  <a:gd name="T21" fmla="*/ 35 h 56"/>
                  <a:gd name="T22" fmla="*/ 42 w 64"/>
                  <a:gd name="T23" fmla="*/ 38 h 56"/>
                  <a:gd name="T24" fmla="*/ 42 w 64"/>
                  <a:gd name="T25" fmla="*/ 53 h 56"/>
                  <a:gd name="T26" fmla="*/ 46 w 64"/>
                  <a:gd name="T27" fmla="*/ 56 h 56"/>
                  <a:gd name="T28" fmla="*/ 60 w 64"/>
                  <a:gd name="T29" fmla="*/ 56 h 56"/>
                  <a:gd name="T30" fmla="*/ 64 w 64"/>
                  <a:gd name="T31" fmla="*/ 53 h 56"/>
                  <a:gd name="T32" fmla="*/ 64 w 64"/>
                  <a:gd name="T33" fmla="*/ 21 h 56"/>
                  <a:gd name="T34" fmla="*/ 61 w 64"/>
                  <a:gd name="T35" fmla="*/ 16 h 56"/>
                  <a:gd name="T36" fmla="*/ 34 w 64"/>
                  <a:gd name="T37"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56">
                    <a:moveTo>
                      <a:pt x="34" y="1"/>
                    </a:moveTo>
                    <a:cubicBezTo>
                      <a:pt x="33" y="0"/>
                      <a:pt x="30" y="0"/>
                      <a:pt x="28" y="1"/>
                    </a:cubicBezTo>
                    <a:cubicBezTo>
                      <a:pt x="3" y="16"/>
                      <a:pt x="3" y="16"/>
                      <a:pt x="3" y="16"/>
                    </a:cubicBezTo>
                    <a:cubicBezTo>
                      <a:pt x="2" y="17"/>
                      <a:pt x="0" y="19"/>
                      <a:pt x="0" y="21"/>
                    </a:cubicBezTo>
                    <a:cubicBezTo>
                      <a:pt x="0" y="53"/>
                      <a:pt x="0" y="53"/>
                      <a:pt x="0" y="53"/>
                    </a:cubicBezTo>
                    <a:cubicBezTo>
                      <a:pt x="0" y="54"/>
                      <a:pt x="2" y="56"/>
                      <a:pt x="4" y="56"/>
                    </a:cubicBezTo>
                    <a:cubicBezTo>
                      <a:pt x="19" y="56"/>
                      <a:pt x="19" y="56"/>
                      <a:pt x="19" y="56"/>
                    </a:cubicBezTo>
                    <a:cubicBezTo>
                      <a:pt x="21" y="56"/>
                      <a:pt x="22" y="54"/>
                      <a:pt x="22" y="53"/>
                    </a:cubicBezTo>
                    <a:cubicBezTo>
                      <a:pt x="22" y="38"/>
                      <a:pt x="22" y="38"/>
                      <a:pt x="22" y="38"/>
                    </a:cubicBezTo>
                    <a:cubicBezTo>
                      <a:pt x="22" y="36"/>
                      <a:pt x="24" y="35"/>
                      <a:pt x="26" y="35"/>
                    </a:cubicBezTo>
                    <a:cubicBezTo>
                      <a:pt x="39" y="35"/>
                      <a:pt x="39" y="35"/>
                      <a:pt x="39" y="35"/>
                    </a:cubicBezTo>
                    <a:cubicBezTo>
                      <a:pt x="40" y="35"/>
                      <a:pt x="42" y="36"/>
                      <a:pt x="42" y="38"/>
                    </a:cubicBezTo>
                    <a:cubicBezTo>
                      <a:pt x="42" y="53"/>
                      <a:pt x="42" y="53"/>
                      <a:pt x="42" y="53"/>
                    </a:cubicBezTo>
                    <a:cubicBezTo>
                      <a:pt x="42" y="54"/>
                      <a:pt x="44" y="56"/>
                      <a:pt x="46" y="56"/>
                    </a:cubicBezTo>
                    <a:cubicBezTo>
                      <a:pt x="60" y="56"/>
                      <a:pt x="60" y="56"/>
                      <a:pt x="60" y="56"/>
                    </a:cubicBezTo>
                    <a:cubicBezTo>
                      <a:pt x="62" y="56"/>
                      <a:pt x="64" y="54"/>
                      <a:pt x="64" y="53"/>
                    </a:cubicBezTo>
                    <a:cubicBezTo>
                      <a:pt x="64" y="21"/>
                      <a:pt x="64" y="21"/>
                      <a:pt x="64" y="21"/>
                    </a:cubicBezTo>
                    <a:cubicBezTo>
                      <a:pt x="64" y="19"/>
                      <a:pt x="62" y="17"/>
                      <a:pt x="61" y="16"/>
                    </a:cubicBezTo>
                    <a:lnTo>
                      <a:pt x="34" y="1"/>
                    </a:ln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sp>
            <p:nvSpPr>
              <p:cNvPr id="8" name="Freeform 76"/>
              <p:cNvSpPr/>
              <p:nvPr/>
            </p:nvSpPr>
            <p:spPr bwMode="auto">
              <a:xfrm>
                <a:off x="10034270" y="674688"/>
                <a:ext cx="290513" cy="96838"/>
              </a:xfrm>
              <a:custGeom>
                <a:avLst/>
                <a:gdLst>
                  <a:gd name="T0" fmla="*/ 76 w 77"/>
                  <a:gd name="T1" fmla="*/ 25 h 26"/>
                  <a:gd name="T2" fmla="*/ 72 w 77"/>
                  <a:gd name="T3" fmla="*/ 25 h 26"/>
                  <a:gd name="T4" fmla="*/ 41 w 77"/>
                  <a:gd name="T5" fmla="*/ 7 h 26"/>
                  <a:gd name="T6" fmla="*/ 35 w 77"/>
                  <a:gd name="T7" fmla="*/ 7 h 26"/>
                  <a:gd name="T8" fmla="*/ 5 w 77"/>
                  <a:gd name="T9" fmla="*/ 25 h 26"/>
                  <a:gd name="T10" fmla="*/ 1 w 77"/>
                  <a:gd name="T11" fmla="*/ 25 h 26"/>
                  <a:gd name="T12" fmla="*/ 3 w 77"/>
                  <a:gd name="T13" fmla="*/ 21 h 26"/>
                  <a:gd name="T14" fmla="*/ 35 w 77"/>
                  <a:gd name="T15" fmla="*/ 2 h 26"/>
                  <a:gd name="T16" fmla="*/ 41 w 77"/>
                  <a:gd name="T17" fmla="*/ 1 h 26"/>
                  <a:gd name="T18" fmla="*/ 75 w 77"/>
                  <a:gd name="T19" fmla="*/ 21 h 26"/>
                  <a:gd name="T20" fmla="*/ 76 w 77"/>
                  <a:gd name="T21"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26">
                    <a:moveTo>
                      <a:pt x="76" y="25"/>
                    </a:moveTo>
                    <a:cubicBezTo>
                      <a:pt x="76" y="26"/>
                      <a:pt x="74" y="26"/>
                      <a:pt x="72" y="25"/>
                    </a:cubicBezTo>
                    <a:cubicBezTo>
                      <a:pt x="41" y="7"/>
                      <a:pt x="41" y="7"/>
                      <a:pt x="41" y="7"/>
                    </a:cubicBezTo>
                    <a:cubicBezTo>
                      <a:pt x="39" y="6"/>
                      <a:pt x="37" y="6"/>
                      <a:pt x="35" y="7"/>
                    </a:cubicBezTo>
                    <a:cubicBezTo>
                      <a:pt x="5" y="25"/>
                      <a:pt x="5" y="25"/>
                      <a:pt x="5" y="25"/>
                    </a:cubicBezTo>
                    <a:cubicBezTo>
                      <a:pt x="4" y="26"/>
                      <a:pt x="2" y="26"/>
                      <a:pt x="1" y="25"/>
                    </a:cubicBezTo>
                    <a:cubicBezTo>
                      <a:pt x="0" y="24"/>
                      <a:pt x="1" y="22"/>
                      <a:pt x="3" y="21"/>
                    </a:cubicBezTo>
                    <a:cubicBezTo>
                      <a:pt x="35" y="2"/>
                      <a:pt x="35" y="2"/>
                      <a:pt x="35" y="2"/>
                    </a:cubicBezTo>
                    <a:cubicBezTo>
                      <a:pt x="37" y="1"/>
                      <a:pt x="39" y="0"/>
                      <a:pt x="41" y="1"/>
                    </a:cubicBezTo>
                    <a:cubicBezTo>
                      <a:pt x="75" y="21"/>
                      <a:pt x="75" y="21"/>
                      <a:pt x="75" y="21"/>
                    </a:cubicBezTo>
                    <a:cubicBezTo>
                      <a:pt x="76" y="22"/>
                      <a:pt x="77" y="24"/>
                      <a:pt x="76" y="25"/>
                    </a:cubicBezTo>
                    <a:close/>
                  </a:path>
                </a:pathLst>
              </a:custGeom>
              <a:gradFill>
                <a:gsLst>
                  <a:gs pos="0">
                    <a:srgbClr val="FE4444"/>
                  </a:gs>
                  <a:gs pos="100000">
                    <a:srgbClr val="832B2B"/>
                  </a:gs>
                </a:gsLst>
                <a:lin scaled="0"/>
              </a:gra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grpSp>
      </p:grpSp>
      <p:grpSp>
        <p:nvGrpSpPr>
          <p:cNvPr id="9" name="组合 8"/>
          <p:cNvGrpSpPr/>
          <p:nvPr/>
        </p:nvGrpSpPr>
        <p:grpSpPr>
          <a:xfrm>
            <a:off x="7101719" y="5281688"/>
            <a:ext cx="466725" cy="533400"/>
            <a:chOff x="6316116" y="3366042"/>
            <a:chExt cx="350044" cy="400050"/>
          </a:xfrm>
        </p:grpSpPr>
        <p:sp>
          <p:nvSpPr>
            <p:cNvPr id="10" name="Freeform 77"/>
            <p:cNvSpPr/>
            <p:nvPr/>
          </p:nvSpPr>
          <p:spPr bwMode="auto">
            <a:xfrm>
              <a:off x="6316116" y="3366042"/>
              <a:ext cx="350044" cy="400050"/>
            </a:xfrm>
            <a:custGeom>
              <a:avLst/>
              <a:gdLst>
                <a:gd name="T0" fmla="*/ 0 w 294"/>
                <a:gd name="T1" fmla="*/ 87 h 336"/>
                <a:gd name="T2" fmla="*/ 145 w 294"/>
                <a:gd name="T3" fmla="*/ 0 h 336"/>
                <a:gd name="T4" fmla="*/ 292 w 294"/>
                <a:gd name="T5" fmla="*/ 82 h 336"/>
                <a:gd name="T6" fmla="*/ 294 w 294"/>
                <a:gd name="T7" fmla="*/ 250 h 336"/>
                <a:gd name="T8" fmla="*/ 152 w 294"/>
                <a:gd name="T9" fmla="*/ 336 h 336"/>
                <a:gd name="T10" fmla="*/ 5 w 294"/>
                <a:gd name="T11" fmla="*/ 255 h 336"/>
                <a:gd name="T12" fmla="*/ 0 w 294"/>
                <a:gd name="T13" fmla="*/ 87 h 336"/>
              </a:gdLst>
              <a:ahLst/>
              <a:cxnLst>
                <a:cxn ang="0">
                  <a:pos x="T0" y="T1"/>
                </a:cxn>
                <a:cxn ang="0">
                  <a:pos x="T2" y="T3"/>
                </a:cxn>
                <a:cxn ang="0">
                  <a:pos x="T4" y="T5"/>
                </a:cxn>
                <a:cxn ang="0">
                  <a:pos x="T6" y="T7"/>
                </a:cxn>
                <a:cxn ang="0">
                  <a:pos x="T8" y="T9"/>
                </a:cxn>
                <a:cxn ang="0">
                  <a:pos x="T10" y="T11"/>
                </a:cxn>
                <a:cxn ang="0">
                  <a:pos x="T12" y="T13"/>
                </a:cxn>
              </a:cxnLst>
              <a:rect l="0" t="0" r="r" b="b"/>
              <a:pathLst>
                <a:path w="294" h="336">
                  <a:moveTo>
                    <a:pt x="0" y="87"/>
                  </a:moveTo>
                  <a:lnTo>
                    <a:pt x="145" y="0"/>
                  </a:lnTo>
                  <a:lnTo>
                    <a:pt x="292" y="82"/>
                  </a:lnTo>
                  <a:lnTo>
                    <a:pt x="294" y="250"/>
                  </a:lnTo>
                  <a:lnTo>
                    <a:pt x="152" y="336"/>
                  </a:lnTo>
                  <a:lnTo>
                    <a:pt x="5" y="255"/>
                  </a:lnTo>
                  <a:lnTo>
                    <a:pt x="0" y="87"/>
                  </a:lnTo>
                  <a:close/>
                </a:path>
              </a:pathLst>
            </a:custGeom>
            <a:solidFill>
              <a:srgbClr val="FF0000"/>
            </a:solidFill>
            <a:ln>
              <a:noFill/>
            </a:ln>
          </p:spPr>
          <p:txBody>
            <a:bodyPr vert="horz" wrap="square" lIns="91440" tIns="45720" rIns="91440" bIns="45720" numCol="1" anchor="t" anchorCtr="0" compatLnSpc="1"/>
            <a:lstStyle/>
            <a:p>
              <a:pPr>
                <a:defRPr/>
              </a:pPr>
              <a:endParaRPr lang="zh-CN" altLang="en-US" kern="0">
                <a:solidFill>
                  <a:sysClr val="windowText" lastClr="000000"/>
                </a:solidFill>
              </a:endParaRPr>
            </a:p>
          </p:txBody>
        </p:sp>
        <p:grpSp>
          <p:nvGrpSpPr>
            <p:cNvPr id="11" name="组合 10"/>
            <p:cNvGrpSpPr/>
            <p:nvPr/>
          </p:nvGrpSpPr>
          <p:grpSpPr>
            <a:xfrm>
              <a:off x="6367313" y="3461292"/>
              <a:ext cx="236934" cy="247650"/>
              <a:chOff x="9734233" y="5894388"/>
              <a:chExt cx="315912" cy="330200"/>
            </a:xfrm>
          </p:grpSpPr>
          <p:sp>
            <p:nvSpPr>
              <p:cNvPr id="12" name="Freeform 78"/>
              <p:cNvSpPr/>
              <p:nvPr/>
            </p:nvSpPr>
            <p:spPr bwMode="auto">
              <a:xfrm>
                <a:off x="9734233" y="5916613"/>
                <a:ext cx="282575" cy="307975"/>
              </a:xfrm>
              <a:custGeom>
                <a:avLst/>
                <a:gdLst>
                  <a:gd name="T0" fmla="*/ 59 w 75"/>
                  <a:gd name="T1" fmla="*/ 44 h 82"/>
                  <a:gd name="T2" fmla="*/ 38 w 75"/>
                  <a:gd name="T3" fmla="*/ 40 h 82"/>
                  <a:gd name="T4" fmla="*/ 35 w 75"/>
                  <a:gd name="T5" fmla="*/ 18 h 82"/>
                  <a:gd name="T6" fmla="*/ 20 w 75"/>
                  <a:gd name="T7" fmla="*/ 0 h 82"/>
                  <a:gd name="T8" fmla="*/ 28 w 75"/>
                  <a:gd name="T9" fmla="*/ 49 h 82"/>
                  <a:gd name="T10" fmla="*/ 75 w 75"/>
                  <a:gd name="T11" fmla="*/ 63 h 82"/>
                  <a:gd name="T12" fmla="*/ 59 w 75"/>
                  <a:gd name="T13" fmla="*/ 44 h 82"/>
                </a:gdLst>
                <a:ahLst/>
                <a:cxnLst>
                  <a:cxn ang="0">
                    <a:pos x="T0" y="T1"/>
                  </a:cxn>
                  <a:cxn ang="0">
                    <a:pos x="T2" y="T3"/>
                  </a:cxn>
                  <a:cxn ang="0">
                    <a:pos x="T4" y="T5"/>
                  </a:cxn>
                  <a:cxn ang="0">
                    <a:pos x="T6" y="T7"/>
                  </a:cxn>
                  <a:cxn ang="0">
                    <a:pos x="T8" y="T9"/>
                  </a:cxn>
                  <a:cxn ang="0">
                    <a:pos x="T10" y="T11"/>
                  </a:cxn>
                  <a:cxn ang="0">
                    <a:pos x="T12" y="T13"/>
                  </a:cxn>
                </a:cxnLst>
                <a:rect l="0" t="0" r="r" b="b"/>
                <a:pathLst>
                  <a:path w="75" h="82">
                    <a:moveTo>
                      <a:pt x="59" y="44"/>
                    </a:moveTo>
                    <a:cubicBezTo>
                      <a:pt x="59" y="44"/>
                      <a:pt x="53" y="55"/>
                      <a:pt x="38" y="40"/>
                    </a:cubicBezTo>
                    <a:cubicBezTo>
                      <a:pt x="23" y="23"/>
                      <a:pt x="35" y="18"/>
                      <a:pt x="35" y="18"/>
                    </a:cubicBezTo>
                    <a:cubicBezTo>
                      <a:pt x="20" y="0"/>
                      <a:pt x="20" y="0"/>
                      <a:pt x="20" y="0"/>
                    </a:cubicBezTo>
                    <a:cubicBezTo>
                      <a:pt x="20" y="0"/>
                      <a:pt x="0" y="18"/>
                      <a:pt x="28" y="49"/>
                    </a:cubicBezTo>
                    <a:cubicBezTo>
                      <a:pt x="58" y="82"/>
                      <a:pt x="75" y="63"/>
                      <a:pt x="75" y="63"/>
                    </a:cubicBezTo>
                    <a:lnTo>
                      <a:pt x="59" y="44"/>
                    </a:ln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sp>
            <p:nvSpPr>
              <p:cNvPr id="13" name="Freeform 79"/>
              <p:cNvSpPr/>
              <p:nvPr/>
            </p:nvSpPr>
            <p:spPr bwMode="auto">
              <a:xfrm>
                <a:off x="9970770" y="6059488"/>
                <a:ext cx="79375" cy="87313"/>
              </a:xfrm>
              <a:custGeom>
                <a:avLst/>
                <a:gdLst>
                  <a:gd name="T0" fmla="*/ 50 w 50"/>
                  <a:gd name="T1" fmla="*/ 45 h 55"/>
                  <a:gd name="T2" fmla="*/ 38 w 50"/>
                  <a:gd name="T3" fmla="*/ 55 h 55"/>
                  <a:gd name="T4" fmla="*/ 0 w 50"/>
                  <a:gd name="T5" fmla="*/ 10 h 55"/>
                  <a:gd name="T6" fmla="*/ 10 w 50"/>
                  <a:gd name="T7" fmla="*/ 0 h 55"/>
                  <a:gd name="T8" fmla="*/ 50 w 50"/>
                  <a:gd name="T9" fmla="*/ 45 h 55"/>
                </a:gdLst>
                <a:ahLst/>
                <a:cxnLst>
                  <a:cxn ang="0">
                    <a:pos x="T0" y="T1"/>
                  </a:cxn>
                  <a:cxn ang="0">
                    <a:pos x="T2" y="T3"/>
                  </a:cxn>
                  <a:cxn ang="0">
                    <a:pos x="T4" y="T5"/>
                  </a:cxn>
                  <a:cxn ang="0">
                    <a:pos x="T6" y="T7"/>
                  </a:cxn>
                  <a:cxn ang="0">
                    <a:pos x="T8" y="T9"/>
                  </a:cxn>
                </a:cxnLst>
                <a:rect l="0" t="0" r="r" b="b"/>
                <a:pathLst>
                  <a:path w="50" h="55">
                    <a:moveTo>
                      <a:pt x="50" y="45"/>
                    </a:moveTo>
                    <a:lnTo>
                      <a:pt x="38" y="55"/>
                    </a:lnTo>
                    <a:lnTo>
                      <a:pt x="0" y="10"/>
                    </a:lnTo>
                    <a:lnTo>
                      <a:pt x="10" y="0"/>
                    </a:lnTo>
                    <a:lnTo>
                      <a:pt x="50" y="45"/>
                    </a:ln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sp>
            <p:nvSpPr>
              <p:cNvPr id="14" name="Freeform 80"/>
              <p:cNvSpPr/>
              <p:nvPr/>
            </p:nvSpPr>
            <p:spPr bwMode="auto">
              <a:xfrm>
                <a:off x="9819958" y="5894388"/>
                <a:ext cx="76200" cy="82550"/>
              </a:xfrm>
              <a:custGeom>
                <a:avLst/>
                <a:gdLst>
                  <a:gd name="T0" fmla="*/ 48 w 48"/>
                  <a:gd name="T1" fmla="*/ 43 h 52"/>
                  <a:gd name="T2" fmla="*/ 38 w 48"/>
                  <a:gd name="T3" fmla="*/ 52 h 52"/>
                  <a:gd name="T4" fmla="*/ 0 w 48"/>
                  <a:gd name="T5" fmla="*/ 9 h 52"/>
                  <a:gd name="T6" fmla="*/ 10 w 48"/>
                  <a:gd name="T7" fmla="*/ 0 h 52"/>
                  <a:gd name="T8" fmla="*/ 48 w 48"/>
                  <a:gd name="T9" fmla="*/ 43 h 52"/>
                </a:gdLst>
                <a:ahLst/>
                <a:cxnLst>
                  <a:cxn ang="0">
                    <a:pos x="T0" y="T1"/>
                  </a:cxn>
                  <a:cxn ang="0">
                    <a:pos x="T2" y="T3"/>
                  </a:cxn>
                  <a:cxn ang="0">
                    <a:pos x="T4" y="T5"/>
                  </a:cxn>
                  <a:cxn ang="0">
                    <a:pos x="T6" y="T7"/>
                  </a:cxn>
                  <a:cxn ang="0">
                    <a:pos x="T8" y="T9"/>
                  </a:cxn>
                </a:cxnLst>
                <a:rect l="0" t="0" r="r" b="b"/>
                <a:pathLst>
                  <a:path w="48" h="52">
                    <a:moveTo>
                      <a:pt x="48" y="43"/>
                    </a:moveTo>
                    <a:lnTo>
                      <a:pt x="38" y="52"/>
                    </a:lnTo>
                    <a:lnTo>
                      <a:pt x="0" y="9"/>
                    </a:lnTo>
                    <a:lnTo>
                      <a:pt x="10" y="0"/>
                    </a:lnTo>
                    <a:lnTo>
                      <a:pt x="48" y="43"/>
                    </a:ln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grpSp>
      </p:grpSp>
      <p:grpSp>
        <p:nvGrpSpPr>
          <p:cNvPr id="15" name="组合 14"/>
          <p:cNvGrpSpPr/>
          <p:nvPr/>
        </p:nvGrpSpPr>
        <p:grpSpPr>
          <a:xfrm>
            <a:off x="3980986" y="3400017"/>
            <a:ext cx="466725" cy="533400"/>
            <a:chOff x="2637780" y="2096711"/>
            <a:chExt cx="350044" cy="400050"/>
          </a:xfrm>
        </p:grpSpPr>
        <p:sp>
          <p:nvSpPr>
            <p:cNvPr id="16" name="Freeform 81"/>
            <p:cNvSpPr/>
            <p:nvPr/>
          </p:nvSpPr>
          <p:spPr bwMode="auto">
            <a:xfrm>
              <a:off x="2637780" y="2096711"/>
              <a:ext cx="350044" cy="400050"/>
            </a:xfrm>
            <a:custGeom>
              <a:avLst/>
              <a:gdLst>
                <a:gd name="T0" fmla="*/ 0 w 294"/>
                <a:gd name="T1" fmla="*/ 85 h 336"/>
                <a:gd name="T2" fmla="*/ 144 w 294"/>
                <a:gd name="T3" fmla="*/ 0 h 336"/>
                <a:gd name="T4" fmla="*/ 291 w 294"/>
                <a:gd name="T5" fmla="*/ 80 h 336"/>
                <a:gd name="T6" fmla="*/ 294 w 294"/>
                <a:gd name="T7" fmla="*/ 248 h 336"/>
                <a:gd name="T8" fmla="*/ 152 w 294"/>
                <a:gd name="T9" fmla="*/ 336 h 336"/>
                <a:gd name="T10" fmla="*/ 5 w 294"/>
                <a:gd name="T11" fmla="*/ 253 h 336"/>
                <a:gd name="T12" fmla="*/ 0 w 294"/>
                <a:gd name="T13" fmla="*/ 85 h 336"/>
              </a:gdLst>
              <a:ahLst/>
              <a:cxnLst>
                <a:cxn ang="0">
                  <a:pos x="T0" y="T1"/>
                </a:cxn>
                <a:cxn ang="0">
                  <a:pos x="T2" y="T3"/>
                </a:cxn>
                <a:cxn ang="0">
                  <a:pos x="T4" y="T5"/>
                </a:cxn>
                <a:cxn ang="0">
                  <a:pos x="T6" y="T7"/>
                </a:cxn>
                <a:cxn ang="0">
                  <a:pos x="T8" y="T9"/>
                </a:cxn>
                <a:cxn ang="0">
                  <a:pos x="T10" y="T11"/>
                </a:cxn>
                <a:cxn ang="0">
                  <a:pos x="T12" y="T13"/>
                </a:cxn>
              </a:cxnLst>
              <a:rect l="0" t="0" r="r" b="b"/>
              <a:pathLst>
                <a:path w="294" h="336">
                  <a:moveTo>
                    <a:pt x="0" y="85"/>
                  </a:moveTo>
                  <a:lnTo>
                    <a:pt x="144" y="0"/>
                  </a:lnTo>
                  <a:lnTo>
                    <a:pt x="291" y="80"/>
                  </a:lnTo>
                  <a:lnTo>
                    <a:pt x="294" y="248"/>
                  </a:lnTo>
                  <a:lnTo>
                    <a:pt x="152" y="336"/>
                  </a:lnTo>
                  <a:lnTo>
                    <a:pt x="5" y="253"/>
                  </a:lnTo>
                  <a:lnTo>
                    <a:pt x="0" y="85"/>
                  </a:lnTo>
                  <a:close/>
                </a:path>
              </a:pathLst>
            </a:custGeom>
            <a:solidFill>
              <a:srgbClr val="C00000"/>
            </a:solidFill>
            <a:ln>
              <a:noFill/>
            </a:ln>
          </p:spPr>
          <p:txBody>
            <a:bodyPr vert="horz" wrap="square" lIns="91440" tIns="45720" rIns="91440" bIns="45720" numCol="1" anchor="t" anchorCtr="0" compatLnSpc="1"/>
            <a:lstStyle/>
            <a:p>
              <a:pPr>
                <a:defRPr/>
              </a:pPr>
              <a:endParaRPr lang="zh-CN" altLang="en-US" kern="0">
                <a:solidFill>
                  <a:sysClr val="windowText" lastClr="000000"/>
                </a:solidFill>
              </a:endParaRPr>
            </a:p>
          </p:txBody>
        </p:sp>
        <p:grpSp>
          <p:nvGrpSpPr>
            <p:cNvPr id="17" name="组合 16"/>
            <p:cNvGrpSpPr/>
            <p:nvPr/>
          </p:nvGrpSpPr>
          <p:grpSpPr>
            <a:xfrm>
              <a:off x="2705645" y="2228870"/>
              <a:ext cx="214313" cy="132160"/>
              <a:chOff x="6213158" y="2928938"/>
              <a:chExt cx="285750" cy="176213"/>
            </a:xfrm>
          </p:grpSpPr>
          <p:sp>
            <p:nvSpPr>
              <p:cNvPr id="18" name="Freeform 82"/>
              <p:cNvSpPr/>
              <p:nvPr/>
            </p:nvSpPr>
            <p:spPr bwMode="auto">
              <a:xfrm>
                <a:off x="6227445" y="2928938"/>
                <a:ext cx="255588" cy="71438"/>
              </a:xfrm>
              <a:custGeom>
                <a:avLst/>
                <a:gdLst>
                  <a:gd name="T0" fmla="*/ 39 w 68"/>
                  <a:gd name="T1" fmla="*/ 18 h 19"/>
                  <a:gd name="T2" fmla="*/ 68 w 68"/>
                  <a:gd name="T3" fmla="*/ 1 h 19"/>
                  <a:gd name="T4" fmla="*/ 66 w 68"/>
                  <a:gd name="T5" fmla="*/ 0 h 19"/>
                  <a:gd name="T6" fmla="*/ 3 w 68"/>
                  <a:gd name="T7" fmla="*/ 0 h 19"/>
                  <a:gd name="T8" fmla="*/ 0 w 68"/>
                  <a:gd name="T9" fmla="*/ 1 h 19"/>
                  <a:gd name="T10" fmla="*/ 30 w 68"/>
                  <a:gd name="T11" fmla="*/ 18 h 19"/>
                  <a:gd name="T12" fmla="*/ 39 w 68"/>
                  <a:gd name="T13" fmla="*/ 18 h 19"/>
                </a:gdLst>
                <a:ahLst/>
                <a:cxnLst>
                  <a:cxn ang="0">
                    <a:pos x="T0" y="T1"/>
                  </a:cxn>
                  <a:cxn ang="0">
                    <a:pos x="T2" y="T3"/>
                  </a:cxn>
                  <a:cxn ang="0">
                    <a:pos x="T4" y="T5"/>
                  </a:cxn>
                  <a:cxn ang="0">
                    <a:pos x="T6" y="T7"/>
                  </a:cxn>
                  <a:cxn ang="0">
                    <a:pos x="T8" y="T9"/>
                  </a:cxn>
                  <a:cxn ang="0">
                    <a:pos x="T10" y="T11"/>
                  </a:cxn>
                  <a:cxn ang="0">
                    <a:pos x="T12" y="T13"/>
                  </a:cxn>
                </a:cxnLst>
                <a:rect l="0" t="0" r="r" b="b"/>
                <a:pathLst>
                  <a:path w="68" h="19">
                    <a:moveTo>
                      <a:pt x="39" y="18"/>
                    </a:moveTo>
                    <a:cubicBezTo>
                      <a:pt x="68" y="1"/>
                      <a:pt x="68" y="1"/>
                      <a:pt x="68" y="1"/>
                    </a:cubicBezTo>
                    <a:cubicBezTo>
                      <a:pt x="68" y="0"/>
                      <a:pt x="67" y="0"/>
                      <a:pt x="66" y="0"/>
                    </a:cubicBezTo>
                    <a:cubicBezTo>
                      <a:pt x="3" y="0"/>
                      <a:pt x="3" y="0"/>
                      <a:pt x="3" y="0"/>
                    </a:cubicBezTo>
                    <a:cubicBezTo>
                      <a:pt x="2" y="0"/>
                      <a:pt x="1" y="0"/>
                      <a:pt x="0" y="1"/>
                    </a:cubicBezTo>
                    <a:cubicBezTo>
                      <a:pt x="30" y="18"/>
                      <a:pt x="30" y="18"/>
                      <a:pt x="30" y="18"/>
                    </a:cubicBezTo>
                    <a:cubicBezTo>
                      <a:pt x="32" y="19"/>
                      <a:pt x="36" y="19"/>
                      <a:pt x="39" y="18"/>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sp>
            <p:nvSpPr>
              <p:cNvPr id="19" name="Freeform 83"/>
              <p:cNvSpPr/>
              <p:nvPr/>
            </p:nvSpPr>
            <p:spPr bwMode="auto">
              <a:xfrm>
                <a:off x="6213158" y="2947988"/>
                <a:ext cx="285750" cy="157163"/>
              </a:xfrm>
              <a:custGeom>
                <a:avLst/>
                <a:gdLst>
                  <a:gd name="T0" fmla="*/ 45 w 76"/>
                  <a:gd name="T1" fmla="*/ 18 h 42"/>
                  <a:gd name="T2" fmla="*/ 38 w 76"/>
                  <a:gd name="T3" fmla="*/ 20 h 42"/>
                  <a:gd name="T4" fmla="*/ 32 w 76"/>
                  <a:gd name="T5" fmla="*/ 18 h 42"/>
                  <a:gd name="T6" fmla="*/ 1 w 76"/>
                  <a:gd name="T7" fmla="*/ 0 h 42"/>
                  <a:gd name="T8" fmla="*/ 0 w 76"/>
                  <a:gd name="T9" fmla="*/ 1 h 42"/>
                  <a:gd name="T10" fmla="*/ 0 w 76"/>
                  <a:gd name="T11" fmla="*/ 38 h 42"/>
                  <a:gd name="T12" fmla="*/ 7 w 76"/>
                  <a:gd name="T13" fmla="*/ 42 h 42"/>
                  <a:gd name="T14" fmla="*/ 70 w 76"/>
                  <a:gd name="T15" fmla="*/ 42 h 42"/>
                  <a:gd name="T16" fmla="*/ 76 w 76"/>
                  <a:gd name="T17" fmla="*/ 38 h 42"/>
                  <a:gd name="T18" fmla="*/ 76 w 76"/>
                  <a:gd name="T19" fmla="*/ 1 h 42"/>
                  <a:gd name="T20" fmla="*/ 76 w 76"/>
                  <a:gd name="T21" fmla="*/ 0 h 42"/>
                  <a:gd name="T22" fmla="*/ 45 w 76"/>
                  <a:gd name="T23"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2">
                    <a:moveTo>
                      <a:pt x="45" y="18"/>
                    </a:moveTo>
                    <a:cubicBezTo>
                      <a:pt x="43" y="19"/>
                      <a:pt x="41" y="20"/>
                      <a:pt x="38" y="20"/>
                    </a:cubicBezTo>
                    <a:cubicBezTo>
                      <a:pt x="36" y="20"/>
                      <a:pt x="34" y="19"/>
                      <a:pt x="32" y="18"/>
                    </a:cubicBezTo>
                    <a:cubicBezTo>
                      <a:pt x="1" y="0"/>
                      <a:pt x="1" y="0"/>
                      <a:pt x="1" y="0"/>
                    </a:cubicBezTo>
                    <a:cubicBezTo>
                      <a:pt x="0" y="1"/>
                      <a:pt x="0" y="1"/>
                      <a:pt x="0" y="1"/>
                    </a:cubicBezTo>
                    <a:cubicBezTo>
                      <a:pt x="0" y="38"/>
                      <a:pt x="0" y="38"/>
                      <a:pt x="0" y="38"/>
                    </a:cubicBezTo>
                    <a:cubicBezTo>
                      <a:pt x="0" y="40"/>
                      <a:pt x="3" y="42"/>
                      <a:pt x="7" y="42"/>
                    </a:cubicBezTo>
                    <a:cubicBezTo>
                      <a:pt x="70" y="42"/>
                      <a:pt x="70" y="42"/>
                      <a:pt x="70" y="42"/>
                    </a:cubicBezTo>
                    <a:cubicBezTo>
                      <a:pt x="73" y="42"/>
                      <a:pt x="76" y="40"/>
                      <a:pt x="76" y="38"/>
                    </a:cubicBezTo>
                    <a:cubicBezTo>
                      <a:pt x="76" y="1"/>
                      <a:pt x="76" y="1"/>
                      <a:pt x="76" y="1"/>
                    </a:cubicBezTo>
                    <a:cubicBezTo>
                      <a:pt x="76" y="1"/>
                      <a:pt x="76" y="0"/>
                      <a:pt x="76" y="0"/>
                    </a:cubicBezTo>
                    <a:lnTo>
                      <a:pt x="45" y="18"/>
                    </a:ln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grpSp>
      </p:grpSp>
      <p:grpSp>
        <p:nvGrpSpPr>
          <p:cNvPr id="20" name="组合 19"/>
          <p:cNvGrpSpPr/>
          <p:nvPr/>
        </p:nvGrpSpPr>
        <p:grpSpPr>
          <a:xfrm>
            <a:off x="5725160" y="3758565"/>
            <a:ext cx="1674495" cy="1779270"/>
            <a:chOff x="4521135" y="2207929"/>
            <a:chExt cx="1651380" cy="1915601"/>
          </a:xfrm>
        </p:grpSpPr>
        <p:sp>
          <p:nvSpPr>
            <p:cNvPr id="21" name="六边形 20"/>
            <p:cNvSpPr/>
            <p:nvPr/>
          </p:nvSpPr>
          <p:spPr>
            <a:xfrm rot="16200000">
              <a:off x="4389024" y="2340040"/>
              <a:ext cx="1915601" cy="1651380"/>
            </a:xfrm>
            <a:prstGeom prst="hexagon">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a:solidFill>
                  <a:sysClr val="windowText" lastClr="000000"/>
                </a:solidFill>
              </a:endParaRPr>
            </a:p>
          </p:txBody>
        </p:sp>
        <p:sp>
          <p:nvSpPr>
            <p:cNvPr id="22" name="任意多边形 21"/>
            <p:cNvSpPr>
              <a:spLocks noChangeAspect="1"/>
            </p:cNvSpPr>
            <p:nvPr/>
          </p:nvSpPr>
          <p:spPr>
            <a:xfrm rot="16200000">
              <a:off x="5140075" y="1588992"/>
              <a:ext cx="413502" cy="1651378"/>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rgbClr val="0D0D0D">
                <a:alpha val="20000"/>
              </a:srgbClr>
            </a:solidFill>
            <a:ln>
              <a:noFill/>
            </a:ln>
          </p:spPr>
          <p:txBody>
            <a:bodyPr vert="horz" wrap="square" lIns="91440" tIns="45720" rIns="91440" bIns="45720" numCol="1" anchor="t" anchorCtr="0" compatLnSpc="1">
              <a:noAutofit/>
            </a:bodyPr>
            <a:lstStyle/>
            <a:p>
              <a:pPr>
                <a:defRPr/>
              </a:pPr>
              <a:endParaRPr lang="zh-CN" altLang="en-US" kern="0">
                <a:solidFill>
                  <a:sysClr val="windowText" lastClr="000000"/>
                </a:solidFill>
              </a:endParaRPr>
            </a:p>
          </p:txBody>
        </p:sp>
      </p:grpSp>
      <p:grpSp>
        <p:nvGrpSpPr>
          <p:cNvPr id="23" name="组合 22"/>
          <p:cNvGrpSpPr/>
          <p:nvPr/>
        </p:nvGrpSpPr>
        <p:grpSpPr>
          <a:xfrm>
            <a:off x="4071620" y="3773170"/>
            <a:ext cx="1653540" cy="1748155"/>
            <a:chOff x="2869451" y="2207929"/>
            <a:chExt cx="1651685" cy="1915601"/>
          </a:xfrm>
        </p:grpSpPr>
        <p:sp>
          <p:nvSpPr>
            <p:cNvPr id="24" name="六边形 23"/>
            <p:cNvSpPr/>
            <p:nvPr/>
          </p:nvSpPr>
          <p:spPr>
            <a:xfrm rot="16200000">
              <a:off x="2737645" y="2340040"/>
              <a:ext cx="1915601" cy="1651380"/>
            </a:xfrm>
            <a:prstGeom prst="hexagon">
              <a:avLst/>
            </a:prstGeom>
            <a:solidFill>
              <a:srgbClr val="C00000"/>
            </a:solidFill>
            <a:ln>
              <a:noFill/>
            </a:ln>
          </p:spPr>
          <p:txBody>
            <a:bodyPr vert="horz" wrap="square" lIns="91440" tIns="45720" rIns="91440" bIns="45720" numCol="1" anchor="t" anchorCtr="0" compatLnSpc="1"/>
            <a:lstStyle/>
            <a:p>
              <a:pPr>
                <a:defRPr/>
              </a:pPr>
              <a:endParaRPr lang="zh-CN" altLang="en-US" kern="0">
                <a:solidFill>
                  <a:sysClr val="windowText" lastClr="000000"/>
                </a:solidFill>
              </a:endParaRPr>
            </a:p>
          </p:txBody>
        </p:sp>
        <p:sp>
          <p:nvSpPr>
            <p:cNvPr id="25" name="任意多边形 24"/>
            <p:cNvSpPr/>
            <p:nvPr/>
          </p:nvSpPr>
          <p:spPr>
            <a:xfrm rot="16200000">
              <a:off x="3488390" y="1588992"/>
              <a:ext cx="413502" cy="1651378"/>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chemeClr val="bg1">
                <a:alpha val="20000"/>
              </a:schemeClr>
            </a:solidFill>
            <a:ln>
              <a:noFill/>
            </a:ln>
          </p:spPr>
          <p:txBody>
            <a:bodyPr vert="horz" wrap="square" lIns="91440" tIns="45720" rIns="91440" bIns="45720" numCol="1" anchor="t" anchorCtr="0" compatLnSpc="1">
              <a:noAutofit/>
            </a:bodyPr>
            <a:lstStyle/>
            <a:p>
              <a:pPr>
                <a:defRPr/>
              </a:pPr>
              <a:endParaRPr lang="zh-CN" altLang="en-US" kern="0">
                <a:solidFill>
                  <a:sysClr val="windowText" lastClr="000000"/>
                </a:solidFill>
              </a:endParaRPr>
            </a:p>
          </p:txBody>
        </p:sp>
      </p:grpSp>
      <p:grpSp>
        <p:nvGrpSpPr>
          <p:cNvPr id="26" name="组合 25"/>
          <p:cNvGrpSpPr/>
          <p:nvPr/>
        </p:nvGrpSpPr>
        <p:grpSpPr>
          <a:xfrm>
            <a:off x="4906645" y="2352040"/>
            <a:ext cx="1705610" cy="1791970"/>
            <a:chOff x="3695446" y="710011"/>
            <a:chExt cx="1651380" cy="1915601"/>
          </a:xfrm>
        </p:grpSpPr>
        <p:sp>
          <p:nvSpPr>
            <p:cNvPr id="27" name="六边形 26"/>
            <p:cNvSpPr/>
            <p:nvPr/>
          </p:nvSpPr>
          <p:spPr>
            <a:xfrm rot="16200000">
              <a:off x="3563335" y="842122"/>
              <a:ext cx="1915601" cy="1651380"/>
            </a:xfrm>
            <a:prstGeom prst="hexagon">
              <a:avLst/>
            </a:prstGeom>
            <a:solidFill>
              <a:srgbClr val="C00000"/>
            </a:solidFill>
            <a:ln>
              <a:noFill/>
            </a:ln>
          </p:spPr>
          <p:txBody>
            <a:bodyPr vert="horz" wrap="square" lIns="91440" tIns="45720" rIns="91440" bIns="45720" numCol="1" anchor="t" anchorCtr="0" compatLnSpc="1"/>
            <a:lstStyle/>
            <a:p>
              <a:pPr>
                <a:defRPr/>
              </a:pPr>
              <a:endParaRPr lang="zh-CN" altLang="en-US" kern="0">
                <a:solidFill>
                  <a:sysClr val="windowText" lastClr="000000"/>
                </a:solidFill>
              </a:endParaRPr>
            </a:p>
          </p:txBody>
        </p:sp>
        <p:sp>
          <p:nvSpPr>
            <p:cNvPr id="28" name="任意多边形 27"/>
            <p:cNvSpPr>
              <a:spLocks noChangeAspect="1"/>
            </p:cNvSpPr>
            <p:nvPr/>
          </p:nvSpPr>
          <p:spPr>
            <a:xfrm rot="5400000" flipV="1">
              <a:off x="4314385" y="1593172"/>
              <a:ext cx="413502" cy="1651378"/>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rgbClr val="0D0D0D">
                <a:alpha val="20000"/>
              </a:srgbClr>
            </a:solidFill>
            <a:ln>
              <a:noFill/>
            </a:ln>
          </p:spPr>
          <p:txBody>
            <a:bodyPr vert="horz" wrap="square" lIns="91440" tIns="45720" rIns="91440" bIns="45720" numCol="1" anchor="t" anchorCtr="0" compatLnSpc="1">
              <a:noAutofit/>
            </a:bodyPr>
            <a:lstStyle/>
            <a:p>
              <a:pPr>
                <a:defRPr/>
              </a:pPr>
              <a:endParaRPr lang="zh-CN" altLang="en-US" kern="0">
                <a:solidFill>
                  <a:sysClr val="windowText" lastClr="000000"/>
                </a:solidFill>
              </a:endParaRPr>
            </a:p>
          </p:txBody>
        </p:sp>
      </p:grpSp>
      <p:sp>
        <p:nvSpPr>
          <p:cNvPr id="31" name="文本框 76"/>
          <p:cNvSpPr txBox="1"/>
          <p:nvPr/>
        </p:nvSpPr>
        <p:spPr>
          <a:xfrm>
            <a:off x="4906645" y="2865755"/>
            <a:ext cx="1704975" cy="645160"/>
          </a:xfrm>
          <a:prstGeom prst="rect">
            <a:avLst/>
          </a:prstGeom>
          <a:noFill/>
        </p:spPr>
        <p:txBody>
          <a:bodyPr wrap="square" lIns="91440" tIns="45720" rIns="91440" bIns="45720" rtlCol="0">
            <a:spAutoFit/>
          </a:bodyPr>
          <a:lstStyle/>
          <a:p>
            <a:pPr algn="ctr">
              <a:defRPr/>
            </a:pPr>
            <a:r>
              <a:rPr lang="zh-CN" altLang="en-US" b="1" kern="0" spc="400">
                <a:solidFill>
                  <a:sysClr val="window" lastClr="FFFFFF"/>
                </a:solidFill>
                <a:latin typeface="微软雅黑" panose="020B0503020204020204" pitchFamily="34" charset="-122"/>
                <a:ea typeface="微软雅黑" panose="020B0503020204020204" pitchFamily="34" charset="-122"/>
              </a:rPr>
              <a:t>会计理论与实务方向</a:t>
            </a:r>
          </a:p>
        </p:txBody>
      </p:sp>
      <p:sp>
        <p:nvSpPr>
          <p:cNvPr id="34" name="文本框 77"/>
          <p:cNvSpPr txBox="1"/>
          <p:nvPr/>
        </p:nvSpPr>
        <p:spPr>
          <a:xfrm>
            <a:off x="3980815" y="4329430"/>
            <a:ext cx="1835785" cy="645160"/>
          </a:xfrm>
          <a:prstGeom prst="rect">
            <a:avLst/>
          </a:prstGeom>
          <a:noFill/>
        </p:spPr>
        <p:txBody>
          <a:bodyPr wrap="square" lIns="91440" tIns="45720" rIns="91440" bIns="45720" rtlCol="0">
            <a:spAutoFit/>
          </a:bodyPr>
          <a:lstStyle/>
          <a:p>
            <a:pPr algn="ctr">
              <a:defRPr/>
            </a:pPr>
            <a:r>
              <a:rPr lang="zh-CN" altLang="en-US" b="1" kern="0" spc="400">
                <a:solidFill>
                  <a:sysClr val="window" lastClr="FFFFFF"/>
                </a:solidFill>
                <a:latin typeface="微软雅黑" panose="020B0503020204020204" pitchFamily="34" charset="-122"/>
                <a:ea typeface="微软雅黑" panose="020B0503020204020204" pitchFamily="34" charset="-122"/>
              </a:rPr>
              <a:t>会计与资本运作方向</a:t>
            </a:r>
          </a:p>
        </p:txBody>
      </p:sp>
      <p:grpSp>
        <p:nvGrpSpPr>
          <p:cNvPr id="37" name="组合 36"/>
          <p:cNvGrpSpPr/>
          <p:nvPr/>
        </p:nvGrpSpPr>
        <p:grpSpPr>
          <a:xfrm>
            <a:off x="5841351" y="4390226"/>
            <a:ext cx="1441450" cy="1639834"/>
            <a:chOff x="4608364" y="2802220"/>
            <a:chExt cx="1081088" cy="1229876"/>
          </a:xfrm>
        </p:grpSpPr>
        <p:sp>
          <p:nvSpPr>
            <p:cNvPr id="38" name="文本框 71"/>
            <p:cNvSpPr txBox="1"/>
            <p:nvPr/>
          </p:nvSpPr>
          <p:spPr>
            <a:xfrm>
              <a:off x="5066049" y="3471073"/>
              <a:ext cx="595355" cy="561023"/>
            </a:xfrm>
            <a:prstGeom prst="rect">
              <a:avLst/>
            </a:prstGeom>
            <a:noFill/>
          </p:spPr>
          <p:txBody>
            <a:bodyPr wrap="square" lIns="91440" tIns="45720" rIns="91440" bIns="45720" rtlCol="0">
              <a:spAutoFit/>
            </a:bodyPr>
            <a:lstStyle/>
            <a:p>
              <a:pPr>
                <a:defRPr/>
              </a:pPr>
              <a:r>
                <a:rPr lang="en-US" altLang="zh-CN" sz="4265" b="1" kern="0" dirty="0">
                  <a:solidFill>
                    <a:sysClr val="window" lastClr="FFFFFF"/>
                  </a:solidFill>
                </a:rPr>
                <a:t>03</a:t>
              </a:r>
              <a:endParaRPr lang="zh-CN" altLang="en-US" sz="4265" b="1" kern="0" dirty="0">
                <a:solidFill>
                  <a:sysClr val="window" lastClr="FFFFFF"/>
                </a:solidFill>
              </a:endParaRPr>
            </a:p>
          </p:txBody>
        </p:sp>
        <p:sp>
          <p:nvSpPr>
            <p:cNvPr id="39" name="文本框 78"/>
            <p:cNvSpPr txBox="1"/>
            <p:nvPr/>
          </p:nvSpPr>
          <p:spPr>
            <a:xfrm>
              <a:off x="4608364" y="2802220"/>
              <a:ext cx="1081088" cy="483870"/>
            </a:xfrm>
            <a:prstGeom prst="rect">
              <a:avLst/>
            </a:prstGeom>
            <a:noFill/>
          </p:spPr>
          <p:txBody>
            <a:bodyPr wrap="square" lIns="91440" tIns="45720" rIns="91440" bIns="45720" rtlCol="0">
              <a:spAutoFit/>
            </a:bodyPr>
            <a:lstStyle>
              <a:defPPr>
                <a:defRPr lang="zh-CN"/>
              </a:defPPr>
              <a:lvl1pPr algn="ctr">
                <a:defRPr b="1" spc="300">
                  <a:solidFill>
                    <a:schemeClr val="bg1"/>
                  </a:solidFill>
                  <a:latin typeface="微软雅黑" panose="020B0503020204020204" pitchFamily="34" charset="-122"/>
                  <a:ea typeface="微软雅黑" panose="020B0503020204020204" pitchFamily="34" charset="-122"/>
                </a:defRPr>
              </a:lvl1pPr>
            </a:lstStyle>
            <a:p>
              <a:pPr>
                <a:defRPr/>
              </a:pPr>
              <a:r>
                <a:rPr lang="zh-CN" altLang="en-US" kern="0" spc="400">
                  <a:solidFill>
                    <a:sysClr val="window" lastClr="FFFFFF"/>
                  </a:solidFill>
                </a:rPr>
                <a:t>智能财务方向</a:t>
              </a:r>
            </a:p>
          </p:txBody>
        </p:sp>
      </p:grpSp>
      <p:sp>
        <p:nvSpPr>
          <p:cNvPr id="40" name="TextBox 69"/>
          <p:cNvSpPr txBox="1"/>
          <p:nvPr/>
        </p:nvSpPr>
        <p:spPr>
          <a:xfrm>
            <a:off x="7070725" y="1494790"/>
            <a:ext cx="3846195" cy="207708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defRPr/>
            </a:pPr>
            <a:r>
              <a:rPr lang="en-US" sz="1800" b="1" kern="0" dirty="0">
                <a:solidFill>
                  <a:srgbClr val="000000">
                    <a:lumMod val="65000"/>
                    <a:lumOff val="35000"/>
                  </a:srgbClr>
                </a:solidFill>
              </a:rPr>
              <a:t>       </a:t>
            </a:r>
            <a:r>
              <a:rPr sz="1800" b="1" kern="0" dirty="0">
                <a:solidFill>
                  <a:srgbClr val="000000">
                    <a:lumMod val="65000"/>
                    <a:lumOff val="35000"/>
                  </a:srgbClr>
                </a:solidFill>
              </a:rPr>
              <a:t>培养具备会计</a:t>
            </a:r>
            <a:r>
              <a:rPr sz="1800" b="1" kern="0" dirty="0">
                <a:solidFill>
                  <a:srgbClr val="000000">
                    <a:lumMod val="65000"/>
                    <a:lumOff val="35000"/>
                  </a:srgbClr>
                </a:solidFill>
                <a:sym typeface="+mn-ea"/>
              </a:rPr>
              <a:t>、</a:t>
            </a:r>
            <a:r>
              <a:rPr sz="1800" b="1" kern="0" dirty="0">
                <a:solidFill>
                  <a:srgbClr val="000000">
                    <a:lumMod val="65000"/>
                    <a:lumOff val="35000"/>
                  </a:srgbClr>
                </a:solidFill>
              </a:rPr>
              <a:t>管理</a:t>
            </a:r>
            <a:r>
              <a:rPr sz="1800" b="1" kern="0" dirty="0">
                <a:solidFill>
                  <a:srgbClr val="000000">
                    <a:lumMod val="65000"/>
                    <a:lumOff val="35000"/>
                  </a:srgbClr>
                </a:solidFill>
                <a:sym typeface="+mn-ea"/>
              </a:rPr>
              <a:t>及</a:t>
            </a:r>
            <a:r>
              <a:rPr sz="1800" b="1" kern="0" dirty="0">
                <a:solidFill>
                  <a:srgbClr val="000000">
                    <a:lumMod val="65000"/>
                    <a:lumOff val="35000"/>
                  </a:srgbClr>
                </a:solidFill>
              </a:rPr>
              <a:t>经济等方面知识和能力，掌握高级会计师具备的相关业务知识与专业技能，具有国际视野并能在复杂的商业环境具备学习和工作能力的高素质应用型人才</a:t>
            </a:r>
            <a:r>
              <a:rPr lang="zh-CN" sz="1800" b="1" kern="0" dirty="0">
                <a:solidFill>
                  <a:srgbClr val="000000">
                    <a:lumMod val="65000"/>
                    <a:lumOff val="35000"/>
                  </a:srgbClr>
                </a:solidFill>
              </a:rPr>
              <a:t>。</a:t>
            </a:r>
          </a:p>
        </p:txBody>
      </p:sp>
      <p:sp>
        <p:nvSpPr>
          <p:cNvPr id="41" name="TextBox 70"/>
          <p:cNvSpPr txBox="1"/>
          <p:nvPr/>
        </p:nvSpPr>
        <p:spPr>
          <a:xfrm>
            <a:off x="868045" y="3772535"/>
            <a:ext cx="2880995" cy="2493010"/>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defRPr/>
            </a:pPr>
            <a:r>
              <a:rPr lang="en-US" sz="1800" b="1" kern="0" dirty="0">
                <a:solidFill>
                  <a:srgbClr val="000000">
                    <a:lumMod val="65000"/>
                    <a:lumOff val="35000"/>
                  </a:srgbClr>
                </a:solidFill>
              </a:rPr>
              <a:t>       </a:t>
            </a:r>
            <a:r>
              <a:rPr sz="1800" b="1" kern="0" dirty="0">
                <a:solidFill>
                  <a:srgbClr val="000000">
                    <a:lumMod val="65000"/>
                    <a:lumOff val="35000"/>
                  </a:srgbClr>
                </a:solidFill>
              </a:rPr>
              <a:t>培养熟悉会计基本理论与财经法规，掌握财务管理基本原理，胜任公司会计与筹资、投资、营运资本、利润分配及协调财务关系等会计实务工作的人才</a:t>
            </a:r>
            <a:r>
              <a:rPr sz="1800" kern="0" dirty="0">
                <a:solidFill>
                  <a:srgbClr val="000000">
                    <a:lumMod val="65000"/>
                    <a:lumOff val="35000"/>
                  </a:srgbClr>
                </a:solidFill>
              </a:rPr>
              <a:t>。</a:t>
            </a:r>
          </a:p>
        </p:txBody>
      </p:sp>
      <p:sp>
        <p:nvSpPr>
          <p:cNvPr id="42" name="TextBox 71"/>
          <p:cNvSpPr txBox="1"/>
          <p:nvPr/>
        </p:nvSpPr>
        <p:spPr>
          <a:xfrm>
            <a:off x="7971790" y="4717415"/>
            <a:ext cx="3705225" cy="166179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defRPr/>
            </a:pPr>
            <a:r>
              <a:rPr lang="en-US" sz="1800" kern="0" dirty="0">
                <a:solidFill>
                  <a:srgbClr val="000000">
                    <a:lumMod val="65000"/>
                    <a:lumOff val="35000"/>
                  </a:srgbClr>
                </a:solidFill>
              </a:rPr>
              <a:t>    </a:t>
            </a:r>
            <a:r>
              <a:rPr lang="en-US" sz="1800" b="1" kern="0" dirty="0">
                <a:solidFill>
                  <a:srgbClr val="000000">
                    <a:lumMod val="65000"/>
                    <a:lumOff val="35000"/>
                  </a:srgbClr>
                </a:solidFill>
              </a:rPr>
              <a:t>   </a:t>
            </a:r>
            <a:r>
              <a:rPr sz="1800" b="1" kern="0" dirty="0">
                <a:solidFill>
                  <a:srgbClr val="000000">
                    <a:lumMod val="65000"/>
                    <a:lumOff val="35000"/>
                  </a:srgbClr>
                </a:solidFill>
              </a:rPr>
              <a:t>围绕“公司财务+人工智能+大数据”，培养能够具备跨领域协同创新的知识体系，培养复合型跨学科背景的智能财务人才。</a:t>
            </a:r>
          </a:p>
        </p:txBody>
      </p:sp>
    </p:spTree>
  </p:cSld>
  <p:clrMapOvr>
    <a:masterClrMapping/>
  </p:clrMapOvr>
  <mc:AlternateContent xmlns:mc="http://schemas.openxmlformats.org/markup-compatibility/2006" xmlns:p14="http://schemas.microsoft.com/office/powerpoint/2010/main">
    <mc:Choice Requires="p14">
      <p:transition spd="slow" p14:dur="3900" advTm="0">
        <p14:glitter pattern="hexago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2500"/>
                            </p:stCondLst>
                            <p:childTnLst>
                              <p:par>
                                <p:cTn id="29" presetID="55" presetClass="entr" presetSubtype="0"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strVal val="#ppt_w*0.70"/>
                                          </p:val>
                                        </p:tav>
                                        <p:tav tm="100000">
                                          <p:val>
                                            <p:strVal val="#ppt_w"/>
                                          </p:val>
                                        </p:tav>
                                      </p:tavLst>
                                    </p:anim>
                                    <p:anim calcmode="lin" valueType="num">
                                      <p:cBhvr>
                                        <p:cTn id="32" dur="500" fill="hold"/>
                                        <p:tgtEl>
                                          <p:spTgt spid="37"/>
                                        </p:tgtEl>
                                        <p:attrNameLst>
                                          <p:attrName>ppt_h</p:attrName>
                                        </p:attrNameLst>
                                      </p:cBhvr>
                                      <p:tavLst>
                                        <p:tav tm="0">
                                          <p:val>
                                            <p:strVal val="#ppt_h"/>
                                          </p:val>
                                        </p:tav>
                                        <p:tav tm="100000">
                                          <p:val>
                                            <p:strVal val="#ppt_h"/>
                                          </p:val>
                                        </p:tav>
                                      </p:tavLst>
                                    </p:anim>
                                    <p:animEffect transition="in" filter="fade">
                                      <p:cBhvr>
                                        <p:cTn id="33" dur="500"/>
                                        <p:tgtEl>
                                          <p:spTgt spid="37"/>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right)">
                                      <p:cBhvr>
                                        <p:cTn id="42" dur="500"/>
                                        <p:tgtEl>
                                          <p:spTgt spid="40"/>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wipe(right)">
                                      <p:cBhvr>
                                        <p:cTn id="45" dur="500"/>
                                        <p:tgtEl>
                                          <p:spTgt spid="41"/>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right)">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2845534" y="95713"/>
            <a:ext cx="593090" cy="534035"/>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sz="3200" b="1" dirty="0"/>
              <a:t>02</a:t>
            </a:r>
          </a:p>
        </p:txBody>
      </p:sp>
      <p:sp>
        <p:nvSpPr>
          <p:cNvPr id="36" name="文本占位符 16"/>
          <p:cNvSpPr txBox="1"/>
          <p:nvPr/>
        </p:nvSpPr>
        <p:spPr>
          <a:xfrm>
            <a:off x="3684070" y="68013"/>
            <a:ext cx="4149745" cy="534035"/>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考试科目</a:t>
            </a:r>
          </a:p>
        </p:txBody>
      </p:sp>
      <p:sp>
        <p:nvSpPr>
          <p:cNvPr id="4" name="矩形 3"/>
          <p:cNvSpPr/>
          <p:nvPr/>
        </p:nvSpPr>
        <p:spPr>
          <a:xfrm>
            <a:off x="6389915" y="1441021"/>
            <a:ext cx="3745908" cy="4821381"/>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mn-ea"/>
              <a:sym typeface="+mn-lt"/>
            </a:endParaRPr>
          </a:p>
        </p:txBody>
      </p:sp>
      <p:grpSp>
        <p:nvGrpSpPr>
          <p:cNvPr id="5" name="组合 4"/>
          <p:cNvGrpSpPr/>
          <p:nvPr/>
        </p:nvGrpSpPr>
        <p:grpSpPr>
          <a:xfrm>
            <a:off x="1295331" y="1707256"/>
            <a:ext cx="4286283" cy="1460897"/>
            <a:chOff x="2128741" y="1722189"/>
            <a:chExt cx="3000114" cy="1460897"/>
          </a:xfrm>
        </p:grpSpPr>
        <p:sp>
          <p:nvSpPr>
            <p:cNvPr id="6" name="矩形 5"/>
            <p:cNvSpPr/>
            <p:nvPr/>
          </p:nvSpPr>
          <p:spPr>
            <a:xfrm>
              <a:off x="2128741" y="1722189"/>
              <a:ext cx="2125716" cy="460375"/>
            </a:xfrm>
            <a:prstGeom prst="rect">
              <a:avLst/>
            </a:prstGeom>
          </p:spPr>
          <p:txBody>
            <a:bodyPr wrap="square">
              <a:spAutoFit/>
            </a:bodyPr>
            <a:lstStyle/>
            <a:p>
              <a:pPr fontAlgn="base">
                <a:spcBef>
                  <a:spcPct val="0"/>
                </a:spcBef>
                <a:spcAft>
                  <a:spcPts val="600"/>
                </a:spcAft>
                <a:buClr>
                  <a:srgbClr val="99CB38"/>
                </a:buClr>
              </a:pPr>
              <a:r>
                <a:rPr lang="zh-CN" altLang="en-US" sz="2400" b="1" dirty="0">
                  <a:solidFill>
                    <a:schemeClr val="tx1">
                      <a:lumMod val="85000"/>
                      <a:lumOff val="15000"/>
                    </a:schemeClr>
                  </a:solidFill>
                  <a:cs typeface="+mn-ea"/>
                  <a:sym typeface="+mn-lt"/>
                </a:rPr>
                <a:t>初试科目</a:t>
              </a:r>
            </a:p>
          </p:txBody>
        </p:sp>
        <p:sp>
          <p:nvSpPr>
            <p:cNvPr id="7" name="矩形 6"/>
            <p:cNvSpPr/>
            <p:nvPr/>
          </p:nvSpPr>
          <p:spPr>
            <a:xfrm>
              <a:off x="2128741" y="2091521"/>
              <a:ext cx="3000114" cy="1091565"/>
            </a:xfrm>
            <a:prstGeom prst="rect">
              <a:avLst/>
            </a:prstGeom>
          </p:spPr>
          <p:txBody>
            <a:bodyPr wrap="square">
              <a:spAutoFit/>
            </a:bodyPr>
            <a:lstStyle/>
            <a:p>
              <a:pPr marL="342900" indent="-342900" fontAlgn="base">
                <a:lnSpc>
                  <a:spcPct val="150000"/>
                </a:lnSpc>
                <a:spcBef>
                  <a:spcPct val="0"/>
                </a:spcBef>
                <a:spcAft>
                  <a:spcPts val="600"/>
                </a:spcAft>
                <a:buClr>
                  <a:srgbClr val="C00000"/>
                </a:buClr>
                <a:buFont typeface="Wingdings" panose="05000000000000000000" charset="0"/>
                <a:buChar char="l"/>
              </a:pPr>
              <a:r>
                <a:rPr lang="zh-CN" altLang="en-US" sz="2000" dirty="0">
                  <a:solidFill>
                    <a:schemeClr val="tx1">
                      <a:lumMod val="85000"/>
                      <a:lumOff val="15000"/>
                    </a:schemeClr>
                  </a:solidFill>
                  <a:cs typeface="+mn-ea"/>
                  <a:sym typeface="+mn-lt"/>
                </a:rPr>
                <a:t>199管理类综合能力；</a:t>
              </a:r>
            </a:p>
            <a:p>
              <a:pPr marL="342900" indent="-342900" fontAlgn="base">
                <a:lnSpc>
                  <a:spcPct val="150000"/>
                </a:lnSpc>
                <a:spcBef>
                  <a:spcPct val="0"/>
                </a:spcBef>
                <a:spcAft>
                  <a:spcPts val="600"/>
                </a:spcAft>
                <a:buClr>
                  <a:srgbClr val="C00000"/>
                </a:buClr>
                <a:buFont typeface="Wingdings" panose="05000000000000000000" charset="0"/>
                <a:buChar char="l"/>
              </a:pPr>
              <a:r>
                <a:rPr lang="zh-CN" altLang="en-US" sz="2000" dirty="0">
                  <a:solidFill>
                    <a:schemeClr val="tx1">
                      <a:lumMod val="85000"/>
                      <a:lumOff val="15000"/>
                    </a:schemeClr>
                  </a:solidFill>
                  <a:cs typeface="+mn-ea"/>
                  <a:sym typeface="+mn-lt"/>
                </a:rPr>
                <a:t>204英语（二）</a:t>
              </a:r>
              <a:endParaRPr lang="zh-CN" altLang="en-US" sz="1200" dirty="0">
                <a:solidFill>
                  <a:schemeClr val="tx1">
                    <a:lumMod val="85000"/>
                    <a:lumOff val="15000"/>
                  </a:schemeClr>
                </a:solidFill>
                <a:cs typeface="+mn-ea"/>
                <a:sym typeface="+mn-lt"/>
              </a:endParaRPr>
            </a:p>
          </p:txBody>
        </p:sp>
      </p:grpSp>
      <p:sp>
        <p:nvSpPr>
          <p:cNvPr id="9" name="矩形 8"/>
          <p:cNvSpPr/>
          <p:nvPr/>
        </p:nvSpPr>
        <p:spPr>
          <a:xfrm>
            <a:off x="1295400" y="3550285"/>
            <a:ext cx="3037205" cy="460375"/>
          </a:xfrm>
          <a:prstGeom prst="rect">
            <a:avLst/>
          </a:prstGeom>
        </p:spPr>
        <p:txBody>
          <a:bodyPr wrap="square">
            <a:spAutoFit/>
          </a:bodyPr>
          <a:lstStyle/>
          <a:p>
            <a:pPr fontAlgn="base">
              <a:spcBef>
                <a:spcPct val="0"/>
              </a:spcBef>
              <a:spcAft>
                <a:spcPts val="600"/>
              </a:spcAft>
              <a:buClr>
                <a:srgbClr val="99CB38"/>
              </a:buClr>
              <a:buFont typeface="Arial" panose="020B0604020202020204" pitchFamily="34" charset="0"/>
              <a:buNone/>
            </a:pPr>
            <a:r>
              <a:rPr lang="zh-CN" altLang="en-US" sz="2400" b="1" dirty="0">
                <a:solidFill>
                  <a:schemeClr val="tx1">
                    <a:lumMod val="85000"/>
                    <a:lumOff val="15000"/>
                  </a:schemeClr>
                </a:solidFill>
                <a:cs typeface="+mn-ea"/>
                <a:sym typeface="+mn-lt"/>
              </a:rPr>
              <a:t>复试科目</a:t>
            </a:r>
          </a:p>
        </p:txBody>
      </p:sp>
      <p:sp>
        <p:nvSpPr>
          <p:cNvPr id="2" name="矩形 1"/>
          <p:cNvSpPr/>
          <p:nvPr/>
        </p:nvSpPr>
        <p:spPr>
          <a:xfrm>
            <a:off x="1295331" y="4010798"/>
            <a:ext cx="4286283" cy="1553210"/>
          </a:xfrm>
          <a:prstGeom prst="rect">
            <a:avLst/>
          </a:prstGeom>
        </p:spPr>
        <p:txBody>
          <a:bodyPr wrap="square">
            <a:spAutoFit/>
          </a:bodyPr>
          <a:lstStyle/>
          <a:p>
            <a:pPr marL="342900" indent="-342900" fontAlgn="base">
              <a:lnSpc>
                <a:spcPct val="150000"/>
              </a:lnSpc>
              <a:spcBef>
                <a:spcPct val="0"/>
              </a:spcBef>
              <a:spcAft>
                <a:spcPts val="600"/>
              </a:spcAft>
              <a:buClr>
                <a:srgbClr val="C00000"/>
              </a:buClr>
              <a:buFont typeface="Wingdings" panose="05000000000000000000" charset="0"/>
              <a:buChar char="l"/>
            </a:pPr>
            <a:r>
              <a:rPr lang="zh-CN" altLang="en-US" sz="2000" dirty="0">
                <a:solidFill>
                  <a:schemeClr val="tx1">
                    <a:lumMod val="85000"/>
                    <a:lumOff val="15000"/>
                  </a:schemeClr>
                </a:solidFill>
                <a:cs typeface="+mn-ea"/>
                <a:sym typeface="+mn-lt"/>
              </a:rPr>
              <a:t>政治理论；</a:t>
            </a:r>
          </a:p>
          <a:p>
            <a:pPr marL="342900" indent="-342900" fontAlgn="base">
              <a:lnSpc>
                <a:spcPct val="150000"/>
              </a:lnSpc>
              <a:spcBef>
                <a:spcPct val="0"/>
              </a:spcBef>
              <a:spcAft>
                <a:spcPts val="600"/>
              </a:spcAft>
              <a:buClr>
                <a:srgbClr val="C00000"/>
              </a:buClr>
              <a:buFont typeface="Wingdings" panose="05000000000000000000" charset="0"/>
              <a:buChar char="l"/>
            </a:pPr>
            <a:r>
              <a:rPr lang="zh-CN" altLang="en-US" sz="2000" dirty="0">
                <a:solidFill>
                  <a:schemeClr val="tx1">
                    <a:lumMod val="85000"/>
                    <a:lumOff val="15000"/>
                  </a:schemeClr>
                </a:solidFill>
                <a:cs typeface="+mn-ea"/>
                <a:sym typeface="+mn-lt"/>
              </a:rPr>
              <a:t>会计综合（含中级财务会计、财务管理、税法）</a:t>
            </a:r>
            <a:endParaRPr lang="zh-CN" altLang="en-US" sz="1200" dirty="0">
              <a:solidFill>
                <a:schemeClr val="tx1">
                  <a:lumMod val="85000"/>
                  <a:lumOff val="15000"/>
                </a:schemeClr>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4400" advTm="0">
        <p14:honeycomb/>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anim calcmode="lin" valueType="num">
                                      <p:cBhvr>
                                        <p:cTn id="8" dur="1750" fill="hold"/>
                                        <p:tgtEl>
                                          <p:spTgt spid="4"/>
                                        </p:tgtEl>
                                        <p:attrNameLst>
                                          <p:attrName>ppt_x</p:attrName>
                                        </p:attrNameLst>
                                      </p:cBhvr>
                                      <p:tavLst>
                                        <p:tav tm="0">
                                          <p:val>
                                            <p:strVal val="#ppt_x"/>
                                          </p:val>
                                        </p:tav>
                                        <p:tav tm="100000">
                                          <p:val>
                                            <p:strVal val="#ppt_x"/>
                                          </p:val>
                                        </p:tav>
                                      </p:tavLst>
                                    </p:anim>
                                    <p:anim calcmode="lin" valueType="num">
                                      <p:cBhvr>
                                        <p:cTn id="9" dur="175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2845534" y="95713"/>
            <a:ext cx="593090" cy="534035"/>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sz="3200" b="1" dirty="0"/>
              <a:t>03</a:t>
            </a:r>
          </a:p>
        </p:txBody>
      </p:sp>
      <p:sp>
        <p:nvSpPr>
          <p:cNvPr id="36" name="文本占位符 16"/>
          <p:cNvSpPr txBox="1"/>
          <p:nvPr/>
        </p:nvSpPr>
        <p:spPr>
          <a:xfrm>
            <a:off x="3719630" y="68013"/>
            <a:ext cx="4149745" cy="534035"/>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学制与学费</a:t>
            </a:r>
          </a:p>
        </p:txBody>
      </p:sp>
      <p:sp>
        <p:nvSpPr>
          <p:cNvPr id="7" name="矩形 6"/>
          <p:cNvSpPr/>
          <p:nvPr/>
        </p:nvSpPr>
        <p:spPr>
          <a:xfrm>
            <a:off x="542699" y="4863888"/>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8" name="矩形 7"/>
          <p:cNvSpPr/>
          <p:nvPr/>
        </p:nvSpPr>
        <p:spPr>
          <a:xfrm>
            <a:off x="4333197" y="4863888"/>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9" name="矩形 8"/>
          <p:cNvSpPr/>
          <p:nvPr/>
        </p:nvSpPr>
        <p:spPr>
          <a:xfrm>
            <a:off x="8127593" y="4863888"/>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11" name="矩形 10"/>
          <p:cNvSpPr/>
          <p:nvPr/>
        </p:nvSpPr>
        <p:spPr>
          <a:xfrm>
            <a:off x="1274306" y="4828695"/>
            <a:ext cx="3134632" cy="491490"/>
          </a:xfrm>
          <a:prstGeom prst="rect">
            <a:avLst/>
          </a:prstGeom>
        </p:spPr>
        <p:txBody>
          <a:bodyPr wrap="square">
            <a:spAutoFit/>
          </a:bodyPr>
          <a:lstStyle/>
          <a:p>
            <a:pPr defTabSz="1218565">
              <a:lnSpc>
                <a:spcPct val="130000"/>
              </a:lnSpc>
              <a:defRPr/>
            </a:pPr>
            <a:r>
              <a:rPr lang="zh-CN" sz="2000" b="1" kern="0" dirty="0">
                <a:solidFill>
                  <a:srgbClr val="C00000"/>
                </a:solidFill>
                <a:cs typeface="+mn-ea"/>
                <a:sym typeface="+mn-lt"/>
              </a:rPr>
              <a:t>全日制招生</a:t>
            </a:r>
          </a:p>
        </p:txBody>
      </p:sp>
      <p:sp>
        <p:nvSpPr>
          <p:cNvPr id="13" name="矩形 12"/>
          <p:cNvSpPr/>
          <p:nvPr/>
        </p:nvSpPr>
        <p:spPr>
          <a:xfrm>
            <a:off x="5088828" y="4817265"/>
            <a:ext cx="3134632" cy="491490"/>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学制</a:t>
            </a:r>
            <a:r>
              <a:rPr lang="en-US" altLang="zh-CN" sz="2000" b="1" kern="0" dirty="0">
                <a:solidFill>
                  <a:srgbClr val="C00000"/>
                </a:solidFill>
                <a:cs typeface="+mn-ea"/>
                <a:sym typeface="+mn-lt"/>
              </a:rPr>
              <a:t>3</a:t>
            </a:r>
            <a:r>
              <a:rPr lang="zh-CN" altLang="en-US" sz="2000" b="1" kern="0" dirty="0">
                <a:solidFill>
                  <a:srgbClr val="C00000"/>
                </a:solidFill>
                <a:cs typeface="+mn-ea"/>
                <a:sym typeface="+mn-lt"/>
              </a:rPr>
              <a:t>年</a:t>
            </a:r>
          </a:p>
        </p:txBody>
      </p:sp>
      <p:sp>
        <p:nvSpPr>
          <p:cNvPr id="15" name="矩形 14"/>
          <p:cNvSpPr/>
          <p:nvPr/>
        </p:nvSpPr>
        <p:spPr>
          <a:xfrm>
            <a:off x="8903259" y="4828695"/>
            <a:ext cx="3134632" cy="491490"/>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学费12000/年</a:t>
            </a:r>
            <a:endParaRPr lang="zh-CN" altLang="en-US" sz="2000" b="1" kern="0" dirty="0">
              <a:solidFill>
                <a:schemeClr val="tx1"/>
              </a:solidFill>
              <a:cs typeface="+mn-ea"/>
              <a:sym typeface="+mn-lt"/>
            </a:endParaRPr>
          </a:p>
        </p:txBody>
      </p:sp>
      <p:sp>
        <p:nvSpPr>
          <p:cNvPr id="16" name="矩形 15"/>
          <p:cNvSpPr/>
          <p:nvPr/>
        </p:nvSpPr>
        <p:spPr>
          <a:xfrm>
            <a:off x="542699" y="2473989"/>
            <a:ext cx="3543298" cy="2187910"/>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7" name="矩形 16"/>
          <p:cNvSpPr/>
          <p:nvPr/>
        </p:nvSpPr>
        <p:spPr>
          <a:xfrm>
            <a:off x="4336777" y="2473989"/>
            <a:ext cx="3543298" cy="2187910"/>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8" name="矩形 17"/>
          <p:cNvSpPr/>
          <p:nvPr/>
        </p:nvSpPr>
        <p:spPr>
          <a:xfrm>
            <a:off x="8117207" y="2473989"/>
            <a:ext cx="3543298" cy="2187910"/>
          </a:xfrm>
          <a:prstGeom prst="rect">
            <a:avLst/>
          </a:prstGeom>
          <a:blipFill rotWithShape="1">
            <a:blip r:embed="rId5">
              <a:extLst>
                <a:ext uri="{BEBA8EAE-BF5A-486C-A8C5-ECC9F3942E4B}">
                  <a14:imgProps xmlns:a14="http://schemas.microsoft.com/office/drawing/2010/main">
                    <a14:imgLayer r:embed="rId6">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10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1000"/>
                            </p:stCondLst>
                            <p:childTnLst>
                              <p:par>
                                <p:cTn id="37" presetID="10" presetClass="entr" presetSubtype="0" fill="hold" grpId="0" nodeType="afterEffect">
                                  <p:stCondLst>
                                    <p:cond delay="0"/>
                                  </p:stCondLst>
                                  <p:iterate type="wd">
                                    <p:tmPct val="10000"/>
                                  </p:iterate>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iterate type="wd">
                                    <p:tmPct val="10000"/>
                                  </p:iterate>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iterate type="wd">
                                    <p:tmPct val="10000"/>
                                  </p:iterate>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1" grpId="0"/>
      <p:bldP spid="13" grpId="0"/>
      <p:bldP spid="15" grpId="0"/>
      <p:bldP spid="16" grpId="0" bldLvl="0" animBg="1"/>
      <p:bldP spid="17" grpId="0" bldLvl="0" animBg="1"/>
      <p:bldP spid="1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2845534" y="95713"/>
            <a:ext cx="593090" cy="534035"/>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sz="3200" b="1" dirty="0"/>
              <a:t>04</a:t>
            </a:r>
          </a:p>
        </p:txBody>
      </p:sp>
      <p:sp>
        <p:nvSpPr>
          <p:cNvPr id="36" name="文本占位符 16"/>
          <p:cNvSpPr txBox="1"/>
          <p:nvPr/>
        </p:nvSpPr>
        <p:spPr>
          <a:xfrm>
            <a:off x="3684070" y="68013"/>
            <a:ext cx="4149745" cy="534035"/>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咨询电话</a:t>
            </a:r>
          </a:p>
        </p:txBody>
      </p:sp>
      <p:sp>
        <p:nvSpPr>
          <p:cNvPr id="28" name="矩形 27"/>
          <p:cNvSpPr/>
          <p:nvPr/>
        </p:nvSpPr>
        <p:spPr>
          <a:xfrm>
            <a:off x="0" y="4122761"/>
            <a:ext cx="12192000" cy="2969157"/>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915447" y="1307054"/>
            <a:ext cx="10361107" cy="1630045"/>
          </a:xfrm>
          <a:prstGeom prst="rect">
            <a:avLst/>
          </a:prstGeom>
        </p:spPr>
        <p:txBody>
          <a:bodyPr wrap="square">
            <a:spAutoFit/>
          </a:bodyPr>
          <a:lstStyle/>
          <a:p>
            <a:pPr marL="266700" indent="-266700">
              <a:lnSpc>
                <a:spcPct val="150000"/>
              </a:lnSpc>
              <a:spcAft>
                <a:spcPts val="600"/>
              </a:spcAft>
              <a:buFont typeface="Wingdings" panose="05000000000000000000" pitchFamily="2" charset="2"/>
              <a:buChar char="l"/>
            </a:pPr>
            <a:r>
              <a:rPr lang="zh-CN" altLang="en-US" sz="2000" dirty="0">
                <a:solidFill>
                  <a:schemeClr val="tx1">
                    <a:lumMod val="75000"/>
                    <a:lumOff val="25000"/>
                  </a:schemeClr>
                </a:solidFill>
              </a:rPr>
              <a:t>联系方式：张老师</a:t>
            </a:r>
            <a:r>
              <a:rPr lang="en-US" altLang="zh-CN" sz="2000" dirty="0">
                <a:solidFill>
                  <a:schemeClr val="tx1">
                    <a:lumMod val="75000"/>
                    <a:lumOff val="25000"/>
                  </a:schemeClr>
                </a:solidFill>
              </a:rPr>
              <a:t> </a:t>
            </a:r>
            <a:r>
              <a:rPr lang="zh-CN" altLang="en-US" sz="2000" dirty="0">
                <a:solidFill>
                  <a:schemeClr val="tx1">
                    <a:lumMod val="75000"/>
                    <a:lumOff val="25000"/>
                  </a:schemeClr>
                </a:solidFill>
              </a:rPr>
              <a:t>13767166134</a:t>
            </a:r>
          </a:p>
          <a:p>
            <a:pPr indent="0">
              <a:lnSpc>
                <a:spcPct val="150000"/>
              </a:lnSpc>
              <a:spcAft>
                <a:spcPts val="600"/>
              </a:spcAft>
              <a:buFont typeface="Wingdings" panose="05000000000000000000" pitchFamily="2" charset="2"/>
              <a:buNone/>
            </a:pPr>
            <a:r>
              <a:rPr lang="en-US" altLang="zh-CN" sz="2000" dirty="0">
                <a:solidFill>
                  <a:schemeClr val="tx1">
                    <a:lumMod val="75000"/>
                    <a:lumOff val="25000"/>
                  </a:schemeClr>
                </a:solidFill>
              </a:rPr>
              <a:t>    </a:t>
            </a:r>
            <a:r>
              <a:rPr lang="zh-CN" altLang="en-US" sz="2000" dirty="0">
                <a:solidFill>
                  <a:schemeClr val="tx1">
                    <a:lumMod val="75000"/>
                    <a:lumOff val="25000"/>
                  </a:schemeClr>
                </a:solidFill>
              </a:rPr>
              <a:t>        徐老师</a:t>
            </a:r>
            <a:r>
              <a:rPr lang="en-US" altLang="zh-CN" sz="2000" dirty="0">
                <a:solidFill>
                  <a:schemeClr val="tx1">
                    <a:lumMod val="75000"/>
                    <a:lumOff val="25000"/>
                  </a:schemeClr>
                </a:solidFill>
              </a:rPr>
              <a:t> </a:t>
            </a:r>
            <a:r>
              <a:rPr lang="zh-CN" altLang="en-US" sz="2000" dirty="0">
                <a:solidFill>
                  <a:schemeClr val="tx1">
                    <a:lumMod val="75000"/>
                    <a:lumOff val="25000"/>
                  </a:schemeClr>
                </a:solidFill>
              </a:rPr>
              <a:t>0791-83847672</a:t>
            </a:r>
          </a:p>
          <a:p>
            <a:pPr marL="266700" indent="-266700">
              <a:lnSpc>
                <a:spcPct val="150000"/>
              </a:lnSpc>
              <a:spcAft>
                <a:spcPts val="600"/>
              </a:spcAft>
              <a:buFont typeface="Wingdings" panose="05000000000000000000" pitchFamily="2" charset="2"/>
              <a:buChar char="l"/>
            </a:pPr>
            <a:r>
              <a:rPr lang="zh-CN" altLang="en-US" sz="2000" dirty="0">
                <a:solidFill>
                  <a:schemeClr val="tx1">
                    <a:lumMod val="75000"/>
                    <a:lumOff val="25000"/>
                  </a:schemeClr>
                </a:solidFill>
              </a:rPr>
              <a:t>地址：江西省南昌市红谷滩新区学府大道589号逸夫楼。</a:t>
            </a:r>
          </a:p>
        </p:txBody>
      </p:sp>
      <p:sp>
        <p:nvSpPr>
          <p:cNvPr id="37" name="Oval 7"/>
          <p:cNvSpPr/>
          <p:nvPr/>
        </p:nvSpPr>
        <p:spPr>
          <a:xfrm>
            <a:off x="2643964" y="3613976"/>
            <a:ext cx="1198628" cy="1198628"/>
          </a:xfrm>
          <a:prstGeom prst="ellipse">
            <a:avLst/>
          </a:prstGeom>
          <a:solidFill>
            <a:srgbClr val="C00000"/>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Oval 7"/>
          <p:cNvSpPr/>
          <p:nvPr/>
        </p:nvSpPr>
        <p:spPr>
          <a:xfrm>
            <a:off x="4393379" y="3613976"/>
            <a:ext cx="1198628" cy="1198628"/>
          </a:xfrm>
          <a:prstGeom prst="ellipse">
            <a:avLst/>
          </a:prstGeom>
          <a:solidFill>
            <a:schemeClr val="tx1">
              <a:lumMod val="65000"/>
              <a:lumOff val="3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Oval 7"/>
          <p:cNvSpPr/>
          <p:nvPr/>
        </p:nvSpPr>
        <p:spPr>
          <a:xfrm>
            <a:off x="6142794" y="3613976"/>
            <a:ext cx="1198628" cy="1198628"/>
          </a:xfrm>
          <a:prstGeom prst="ellipse">
            <a:avLst/>
          </a:prstGeom>
          <a:solidFill>
            <a:srgbClr val="FF0000"/>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Oval 7"/>
          <p:cNvSpPr/>
          <p:nvPr/>
        </p:nvSpPr>
        <p:spPr>
          <a:xfrm>
            <a:off x="7892210" y="3613976"/>
            <a:ext cx="1198628" cy="1198628"/>
          </a:xfrm>
          <a:prstGeom prst="ellipse">
            <a:avLst/>
          </a:prstGeom>
          <a:solidFill>
            <a:srgbClr val="4F5962"/>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TextBox 6"/>
          <p:cNvSpPr txBox="1"/>
          <p:nvPr/>
        </p:nvSpPr>
        <p:spPr>
          <a:xfrm>
            <a:off x="2648202" y="3941908"/>
            <a:ext cx="1204664" cy="451850"/>
          </a:xfrm>
          <a:prstGeom prst="rect">
            <a:avLst/>
          </a:prstGeom>
          <a:noFill/>
        </p:spPr>
        <p:txBody>
          <a:bodyPr wrap="square" rIns="144000" bIns="36000" numCol="1" spcCol="360000" rtlCol="0">
            <a:spAutoFit/>
          </a:bodyPr>
          <a:lstStyle/>
          <a:p>
            <a:pPr algn="ctr"/>
            <a:r>
              <a:rPr lang="zh-CN" altLang="en-US" sz="2400" dirty="0">
                <a:solidFill>
                  <a:schemeClr val="bg1"/>
                </a:solidFill>
                <a:latin typeface="+mj-ea"/>
                <a:ea typeface="+mj-ea"/>
              </a:rPr>
              <a:t>求实</a:t>
            </a:r>
            <a:endParaRPr lang="id-ID" sz="2400" dirty="0">
              <a:solidFill>
                <a:schemeClr val="bg1"/>
              </a:solidFill>
              <a:latin typeface="+mj-ea"/>
              <a:ea typeface="+mj-ea"/>
            </a:endParaRPr>
          </a:p>
        </p:txBody>
      </p:sp>
      <p:sp>
        <p:nvSpPr>
          <p:cNvPr id="42" name="TextBox 6"/>
          <p:cNvSpPr txBox="1"/>
          <p:nvPr/>
        </p:nvSpPr>
        <p:spPr>
          <a:xfrm>
            <a:off x="4413206" y="3941908"/>
            <a:ext cx="1204664" cy="451850"/>
          </a:xfrm>
          <a:prstGeom prst="rect">
            <a:avLst/>
          </a:prstGeom>
          <a:noFill/>
        </p:spPr>
        <p:txBody>
          <a:bodyPr wrap="square" rIns="144000" bIns="36000" numCol="1" spcCol="360000" rtlCol="0">
            <a:spAutoFit/>
          </a:bodyPr>
          <a:lstStyle/>
          <a:p>
            <a:pPr algn="ctr"/>
            <a:r>
              <a:rPr lang="zh-CN" altLang="en-US" sz="2400" dirty="0">
                <a:solidFill>
                  <a:schemeClr val="bg1"/>
                </a:solidFill>
                <a:latin typeface="+mj-ea"/>
                <a:ea typeface="+mj-ea"/>
              </a:rPr>
              <a:t>创新</a:t>
            </a:r>
            <a:endParaRPr lang="id-ID" sz="2400" dirty="0">
              <a:solidFill>
                <a:schemeClr val="bg1"/>
              </a:solidFill>
              <a:latin typeface="+mj-ea"/>
              <a:ea typeface="+mj-ea"/>
            </a:endParaRPr>
          </a:p>
        </p:txBody>
      </p:sp>
      <p:sp>
        <p:nvSpPr>
          <p:cNvPr id="43" name="TextBox 6"/>
          <p:cNvSpPr txBox="1"/>
          <p:nvPr/>
        </p:nvSpPr>
        <p:spPr>
          <a:xfrm>
            <a:off x="6199475" y="3941908"/>
            <a:ext cx="1204664" cy="451850"/>
          </a:xfrm>
          <a:prstGeom prst="rect">
            <a:avLst/>
          </a:prstGeom>
          <a:noFill/>
        </p:spPr>
        <p:txBody>
          <a:bodyPr wrap="square" rIns="144000" bIns="36000" numCol="1" spcCol="360000" rtlCol="0">
            <a:spAutoFit/>
          </a:bodyPr>
          <a:lstStyle/>
          <a:p>
            <a:pPr algn="ctr"/>
            <a:r>
              <a:rPr lang="zh-CN" altLang="en-US" sz="2400" dirty="0">
                <a:solidFill>
                  <a:schemeClr val="bg1"/>
                </a:solidFill>
                <a:latin typeface="+mj-ea"/>
                <a:ea typeface="+mj-ea"/>
              </a:rPr>
              <a:t>团结</a:t>
            </a:r>
            <a:endParaRPr lang="id-ID" sz="2400" dirty="0">
              <a:solidFill>
                <a:schemeClr val="bg1"/>
              </a:solidFill>
              <a:latin typeface="+mj-ea"/>
              <a:ea typeface="+mj-ea"/>
            </a:endParaRPr>
          </a:p>
        </p:txBody>
      </p:sp>
      <p:sp>
        <p:nvSpPr>
          <p:cNvPr id="44" name="TextBox 6"/>
          <p:cNvSpPr txBox="1"/>
          <p:nvPr/>
        </p:nvSpPr>
        <p:spPr>
          <a:xfrm>
            <a:off x="7847522" y="3941908"/>
            <a:ext cx="1204664" cy="451850"/>
          </a:xfrm>
          <a:prstGeom prst="rect">
            <a:avLst/>
          </a:prstGeom>
          <a:noFill/>
        </p:spPr>
        <p:txBody>
          <a:bodyPr wrap="square" rIns="144000" bIns="36000" numCol="1" spcCol="360000" rtlCol="0">
            <a:spAutoFit/>
          </a:bodyPr>
          <a:lstStyle/>
          <a:p>
            <a:pPr algn="ctr"/>
            <a:r>
              <a:rPr lang="zh-CN" altLang="en-US" sz="2400" dirty="0">
                <a:solidFill>
                  <a:schemeClr val="bg1"/>
                </a:solidFill>
                <a:latin typeface="+mj-ea"/>
                <a:ea typeface="+mj-ea"/>
              </a:rPr>
              <a:t>奋进</a:t>
            </a:r>
            <a:endParaRPr lang="id-ID" sz="2400" dirty="0">
              <a:solidFill>
                <a:schemeClr val="bg1"/>
              </a:solidFill>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500" advTm="0">
        <p:checker/>
      </p:transition>
    </mc:Choice>
    <mc:Fallback xmlns="">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2" presetClass="entr" presetSubtype="8" fill="hold" nodeType="withEffect">
                                  <p:stCondLst>
                                    <p:cond delay="250"/>
                                  </p:stCondLst>
                                  <p:childTnLst>
                                    <p:set>
                                      <p:cBhvr>
                                        <p:cTn id="9" dur="1" fill="hold">
                                          <p:stCondLst>
                                            <p:cond delay="0"/>
                                          </p:stCondLst>
                                        </p:cTn>
                                        <p:tgtEl>
                                          <p:spTgt spid="34">
                                            <p:txEl>
                                              <p:pRg st="2" end="2"/>
                                            </p:txEl>
                                          </p:spTgt>
                                        </p:tgtEl>
                                        <p:attrNameLst>
                                          <p:attrName>style.visibility</p:attrName>
                                        </p:attrNameLst>
                                      </p:cBhvr>
                                      <p:to>
                                        <p:strVal val="visible"/>
                                      </p:to>
                                    </p:set>
                                    <p:anim calcmode="lin" valueType="num">
                                      <p:cBhvr additive="base">
                                        <p:cTn id="10" dur="500" fill="hold"/>
                                        <p:tgtEl>
                                          <p:spTgt spid="34">
                                            <p:txEl>
                                              <p:pRg st="2" end="2"/>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34">
                                            <p:txEl>
                                              <p:pRg st="2" end="2"/>
                                            </p:txEl>
                                          </p:spTgt>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250"/>
                                  </p:stCondLst>
                                  <p:childTnLst>
                                    <p:set>
                                      <p:cBhvr>
                                        <p:cTn id="13" dur="1" fill="hold">
                                          <p:stCondLst>
                                            <p:cond delay="0"/>
                                          </p:stCondLst>
                                        </p:cTn>
                                        <p:tgtEl>
                                          <p:spTgt spid="34">
                                            <p:txEl>
                                              <p:pRg st="0" end="0"/>
                                            </p:txEl>
                                          </p:spTgt>
                                        </p:tgtEl>
                                        <p:attrNameLst>
                                          <p:attrName>style.visibility</p:attrName>
                                        </p:attrNameLst>
                                      </p:cBhvr>
                                      <p:to>
                                        <p:strVal val="visible"/>
                                      </p:to>
                                    </p:set>
                                    <p:anim calcmode="lin" valueType="num">
                                      <p:cBhvr additive="base">
                                        <p:cTn id="14"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4">
                                            <p:txEl>
                                              <p:pRg st="0" end="0"/>
                                            </p:txEl>
                                          </p:spTgt>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50"/>
                                  </p:stCondLst>
                                  <p:childTnLst>
                                    <p:set>
                                      <p:cBhvr>
                                        <p:cTn id="17" dur="1" fill="hold">
                                          <p:stCondLst>
                                            <p:cond delay="0"/>
                                          </p:stCondLst>
                                        </p:cTn>
                                        <p:tgtEl>
                                          <p:spTgt spid="34">
                                            <p:txEl>
                                              <p:pRg st="1" end="1"/>
                                            </p:txEl>
                                          </p:spTgt>
                                        </p:tgtEl>
                                        <p:attrNameLst>
                                          <p:attrName>style.visibility</p:attrName>
                                        </p:attrNameLst>
                                      </p:cBhvr>
                                      <p:to>
                                        <p:strVal val="visible"/>
                                      </p:to>
                                    </p:set>
                                    <p:anim calcmode="lin" valueType="num">
                                      <p:cBhvr additive="base">
                                        <p:cTn id="18" dur="500" fill="hold"/>
                                        <p:tgtEl>
                                          <p:spTgt spid="34">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4">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500" fill="hold"/>
                                        <p:tgtEl>
                                          <p:spTgt spid="37"/>
                                        </p:tgtEl>
                                        <p:attrNameLst>
                                          <p:attrName>ppt_w</p:attrName>
                                        </p:attrNameLst>
                                      </p:cBhvr>
                                      <p:tavLst>
                                        <p:tav tm="0">
                                          <p:val>
                                            <p:fltVal val="0"/>
                                          </p:val>
                                        </p:tav>
                                        <p:tav tm="100000">
                                          <p:val>
                                            <p:strVal val="#ppt_w"/>
                                          </p:val>
                                        </p:tav>
                                      </p:tavLst>
                                    </p:anim>
                                    <p:anim calcmode="lin" valueType="num">
                                      <p:cBhvr>
                                        <p:cTn id="24" dur="500" fill="hold"/>
                                        <p:tgtEl>
                                          <p:spTgt spid="37"/>
                                        </p:tgtEl>
                                        <p:attrNameLst>
                                          <p:attrName>ppt_h</p:attrName>
                                        </p:attrNameLst>
                                      </p:cBhvr>
                                      <p:tavLst>
                                        <p:tav tm="0">
                                          <p:val>
                                            <p:fltVal val="0"/>
                                          </p:val>
                                        </p:tav>
                                        <p:tav tm="100000">
                                          <p:val>
                                            <p:strVal val="#ppt_h"/>
                                          </p:val>
                                        </p:tav>
                                      </p:tavLst>
                                    </p:anim>
                                    <p:animEffect transition="in" filter="fade">
                                      <p:cBhvr>
                                        <p:cTn id="25" dur="500"/>
                                        <p:tgtEl>
                                          <p:spTgt spid="37"/>
                                        </p:tgtEl>
                                      </p:cBhvr>
                                    </p:animEffect>
                                  </p:childTnLst>
                                </p:cTn>
                              </p:par>
                              <p:par>
                                <p:cTn id="26" presetID="53" presetClass="entr" presetSubtype="16" fill="hold" grpId="0" nodeType="withEffect">
                                  <p:stCondLst>
                                    <p:cond delay="10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ppt_w</p:attrName>
                                        </p:attrNameLst>
                                      </p:cBhvr>
                                      <p:tavLst>
                                        <p:tav tm="0">
                                          <p:val>
                                            <p:fltVal val="0"/>
                                          </p:val>
                                        </p:tav>
                                        <p:tav tm="100000">
                                          <p:val>
                                            <p:strVal val="#ppt_w"/>
                                          </p:val>
                                        </p:tav>
                                      </p:tavLst>
                                    </p:anim>
                                    <p:anim calcmode="lin" valueType="num">
                                      <p:cBhvr>
                                        <p:cTn id="29" dur="500" fill="hold"/>
                                        <p:tgtEl>
                                          <p:spTgt spid="38"/>
                                        </p:tgtEl>
                                        <p:attrNameLst>
                                          <p:attrName>ppt_h</p:attrName>
                                        </p:attrNameLst>
                                      </p:cBhvr>
                                      <p:tavLst>
                                        <p:tav tm="0">
                                          <p:val>
                                            <p:fltVal val="0"/>
                                          </p:val>
                                        </p:tav>
                                        <p:tav tm="100000">
                                          <p:val>
                                            <p:strVal val="#ppt_h"/>
                                          </p:val>
                                        </p:tav>
                                      </p:tavLst>
                                    </p:anim>
                                    <p:animEffect transition="in" filter="fade">
                                      <p:cBhvr>
                                        <p:cTn id="30" dur="500"/>
                                        <p:tgtEl>
                                          <p:spTgt spid="38"/>
                                        </p:tgtEl>
                                      </p:cBhvr>
                                    </p:animEffect>
                                  </p:childTnLst>
                                </p:cTn>
                              </p:par>
                              <p:par>
                                <p:cTn id="31" presetID="53" presetClass="entr" presetSubtype="16" fill="hold" grpId="0" nodeType="withEffect">
                                  <p:stCondLst>
                                    <p:cond delay="20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fltVal val="0"/>
                                          </p:val>
                                        </p:tav>
                                        <p:tav tm="100000">
                                          <p:val>
                                            <p:strVal val="#ppt_w"/>
                                          </p:val>
                                        </p:tav>
                                      </p:tavLst>
                                    </p:anim>
                                    <p:anim calcmode="lin" valueType="num">
                                      <p:cBhvr>
                                        <p:cTn id="34" dur="500" fill="hold"/>
                                        <p:tgtEl>
                                          <p:spTgt spid="39"/>
                                        </p:tgtEl>
                                        <p:attrNameLst>
                                          <p:attrName>ppt_h</p:attrName>
                                        </p:attrNameLst>
                                      </p:cBhvr>
                                      <p:tavLst>
                                        <p:tav tm="0">
                                          <p:val>
                                            <p:fltVal val="0"/>
                                          </p:val>
                                        </p:tav>
                                        <p:tav tm="100000">
                                          <p:val>
                                            <p:strVal val="#ppt_h"/>
                                          </p:val>
                                        </p:tav>
                                      </p:tavLst>
                                    </p:anim>
                                    <p:animEffect transition="in" filter="fade">
                                      <p:cBhvr>
                                        <p:cTn id="35" dur="500"/>
                                        <p:tgtEl>
                                          <p:spTgt spid="39"/>
                                        </p:tgtEl>
                                      </p:cBhvr>
                                    </p:animEffect>
                                  </p:childTnLst>
                                </p:cTn>
                              </p:par>
                              <p:par>
                                <p:cTn id="36" presetID="53" presetClass="entr" presetSubtype="16" fill="hold" grpId="0" nodeType="withEffect">
                                  <p:stCondLst>
                                    <p:cond delay="300"/>
                                  </p:stCondLst>
                                  <p:childTnLst>
                                    <p:set>
                                      <p:cBhvr>
                                        <p:cTn id="37" dur="1" fill="hold">
                                          <p:stCondLst>
                                            <p:cond delay="0"/>
                                          </p:stCondLst>
                                        </p:cTn>
                                        <p:tgtEl>
                                          <p:spTgt spid="40"/>
                                        </p:tgtEl>
                                        <p:attrNameLst>
                                          <p:attrName>style.visibility</p:attrName>
                                        </p:attrNameLst>
                                      </p:cBhvr>
                                      <p:to>
                                        <p:strVal val="visible"/>
                                      </p:to>
                                    </p:set>
                                    <p:anim calcmode="lin" valueType="num">
                                      <p:cBhvr>
                                        <p:cTn id="38" dur="500" fill="hold"/>
                                        <p:tgtEl>
                                          <p:spTgt spid="40"/>
                                        </p:tgtEl>
                                        <p:attrNameLst>
                                          <p:attrName>ppt_w</p:attrName>
                                        </p:attrNameLst>
                                      </p:cBhvr>
                                      <p:tavLst>
                                        <p:tav tm="0">
                                          <p:val>
                                            <p:fltVal val="0"/>
                                          </p:val>
                                        </p:tav>
                                        <p:tav tm="100000">
                                          <p:val>
                                            <p:strVal val="#ppt_w"/>
                                          </p:val>
                                        </p:tav>
                                      </p:tavLst>
                                    </p:anim>
                                    <p:anim calcmode="lin" valueType="num">
                                      <p:cBhvr>
                                        <p:cTn id="39" dur="500" fill="hold"/>
                                        <p:tgtEl>
                                          <p:spTgt spid="40"/>
                                        </p:tgtEl>
                                        <p:attrNameLst>
                                          <p:attrName>ppt_h</p:attrName>
                                        </p:attrNameLst>
                                      </p:cBhvr>
                                      <p:tavLst>
                                        <p:tav tm="0">
                                          <p:val>
                                            <p:fltVal val="0"/>
                                          </p:val>
                                        </p:tav>
                                        <p:tav tm="100000">
                                          <p:val>
                                            <p:strVal val="#ppt_h"/>
                                          </p:val>
                                        </p:tav>
                                      </p:tavLst>
                                    </p:anim>
                                    <p:animEffect transition="in" filter="fade">
                                      <p:cBhvr>
                                        <p:cTn id="40" dur="500"/>
                                        <p:tgtEl>
                                          <p:spTgt spid="40"/>
                                        </p:tgtEl>
                                      </p:cBhvr>
                                    </p:animEffect>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750"/>
                                        <p:tgtEl>
                                          <p:spTgt spid="41"/>
                                        </p:tgtEl>
                                      </p:cBhvr>
                                    </p:animEffect>
                                    <p:anim calcmode="lin" valueType="num">
                                      <p:cBhvr>
                                        <p:cTn id="45" dur="750" fill="hold"/>
                                        <p:tgtEl>
                                          <p:spTgt spid="41"/>
                                        </p:tgtEl>
                                        <p:attrNameLst>
                                          <p:attrName>ppt_x</p:attrName>
                                        </p:attrNameLst>
                                      </p:cBhvr>
                                      <p:tavLst>
                                        <p:tav tm="0">
                                          <p:val>
                                            <p:strVal val="#ppt_x"/>
                                          </p:val>
                                        </p:tav>
                                        <p:tav tm="100000">
                                          <p:val>
                                            <p:strVal val="#ppt_x"/>
                                          </p:val>
                                        </p:tav>
                                      </p:tavLst>
                                    </p:anim>
                                    <p:anim calcmode="lin" valueType="num">
                                      <p:cBhvr>
                                        <p:cTn id="46" dur="750" fill="hold"/>
                                        <p:tgtEl>
                                          <p:spTgt spid="4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750"/>
                                        <p:tgtEl>
                                          <p:spTgt spid="42"/>
                                        </p:tgtEl>
                                      </p:cBhvr>
                                    </p:animEffect>
                                    <p:anim calcmode="lin" valueType="num">
                                      <p:cBhvr>
                                        <p:cTn id="50" dur="750" fill="hold"/>
                                        <p:tgtEl>
                                          <p:spTgt spid="42"/>
                                        </p:tgtEl>
                                        <p:attrNameLst>
                                          <p:attrName>ppt_x</p:attrName>
                                        </p:attrNameLst>
                                      </p:cBhvr>
                                      <p:tavLst>
                                        <p:tav tm="0">
                                          <p:val>
                                            <p:strVal val="#ppt_x"/>
                                          </p:val>
                                        </p:tav>
                                        <p:tav tm="100000">
                                          <p:val>
                                            <p:strVal val="#ppt_x"/>
                                          </p:val>
                                        </p:tav>
                                      </p:tavLst>
                                    </p:anim>
                                    <p:anim calcmode="lin" valueType="num">
                                      <p:cBhvr>
                                        <p:cTn id="51" dur="750" fill="hold"/>
                                        <p:tgtEl>
                                          <p:spTgt spid="4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750"/>
                                        <p:tgtEl>
                                          <p:spTgt spid="43"/>
                                        </p:tgtEl>
                                      </p:cBhvr>
                                    </p:animEffect>
                                    <p:anim calcmode="lin" valueType="num">
                                      <p:cBhvr>
                                        <p:cTn id="55" dur="750" fill="hold"/>
                                        <p:tgtEl>
                                          <p:spTgt spid="43"/>
                                        </p:tgtEl>
                                        <p:attrNameLst>
                                          <p:attrName>ppt_x</p:attrName>
                                        </p:attrNameLst>
                                      </p:cBhvr>
                                      <p:tavLst>
                                        <p:tav tm="0">
                                          <p:val>
                                            <p:strVal val="#ppt_x"/>
                                          </p:val>
                                        </p:tav>
                                        <p:tav tm="100000">
                                          <p:val>
                                            <p:strVal val="#ppt_x"/>
                                          </p:val>
                                        </p:tav>
                                      </p:tavLst>
                                    </p:anim>
                                    <p:anim calcmode="lin" valueType="num">
                                      <p:cBhvr>
                                        <p:cTn id="56" dur="750" fill="hold"/>
                                        <p:tgtEl>
                                          <p:spTgt spid="4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750"/>
                                        <p:tgtEl>
                                          <p:spTgt spid="44"/>
                                        </p:tgtEl>
                                      </p:cBhvr>
                                    </p:animEffect>
                                    <p:anim calcmode="lin" valueType="num">
                                      <p:cBhvr>
                                        <p:cTn id="60" dur="750" fill="hold"/>
                                        <p:tgtEl>
                                          <p:spTgt spid="44"/>
                                        </p:tgtEl>
                                        <p:attrNameLst>
                                          <p:attrName>ppt_x</p:attrName>
                                        </p:attrNameLst>
                                      </p:cBhvr>
                                      <p:tavLst>
                                        <p:tav tm="0">
                                          <p:val>
                                            <p:strVal val="#ppt_x"/>
                                          </p:val>
                                        </p:tav>
                                        <p:tav tm="100000">
                                          <p:val>
                                            <p:strVal val="#ppt_x"/>
                                          </p:val>
                                        </p:tav>
                                      </p:tavLst>
                                    </p:anim>
                                    <p:anim calcmode="lin" valueType="num">
                                      <p:cBhvr>
                                        <p:cTn id="61" dur="75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37" grpId="0" animBg="1"/>
      <p:bldP spid="38" grpId="0" animBg="1"/>
      <p:bldP spid="39" grpId="0" animBg="1"/>
      <p:bldP spid="40" grpId="0" animBg="1"/>
      <p:bldP spid="41" grpId="0"/>
      <p:bldP spid="42" grpId="0"/>
      <p:bldP spid="43"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59000"/>
          </a:stretch>
        </a:blipFill>
        <a:effectLst/>
      </p:bgPr>
    </p:bg>
    <p:spTree>
      <p:nvGrpSpPr>
        <p:cNvPr id="1" name=""/>
        <p:cNvGrpSpPr/>
        <p:nvPr/>
      </p:nvGrpSpPr>
      <p:grpSpPr>
        <a:xfrm>
          <a:off x="0" y="0"/>
          <a:ext cx="0" cy="0"/>
          <a:chOff x="0" y="0"/>
          <a:chExt cx="0" cy="0"/>
        </a:xfrm>
      </p:grpSpPr>
      <p:sp>
        <p:nvSpPr>
          <p:cNvPr id="13" name="文本占位符 16"/>
          <p:cNvSpPr txBox="1"/>
          <p:nvPr/>
        </p:nvSpPr>
        <p:spPr>
          <a:xfrm>
            <a:off x="1557020" y="2092960"/>
            <a:ext cx="9077960" cy="82994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800" dirty="0">
                <a:solidFill>
                  <a:srgbClr val="C00000"/>
                </a:solidFill>
              </a:rPr>
              <a:t>欢迎报考江西科技师范大学</a:t>
            </a:r>
            <a:r>
              <a:rPr lang="en-US" altLang="zh-CN" sz="4800" dirty="0">
                <a:solidFill>
                  <a:srgbClr val="C00000"/>
                </a:solidFill>
              </a:rPr>
              <a:t>MPAcc</a:t>
            </a:r>
          </a:p>
        </p:txBody>
      </p:sp>
    </p:spTree>
  </p:cSld>
  <p:clrMapOvr>
    <a:masterClrMapping/>
  </p:clrMapOvr>
  <p:transition spd="med"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TNiNzg0YzMxN2I5OTVlNTY3NDZlNzJmNGY5M2E2ZTYifQ=="/>
</p:tagLst>
</file>

<file path=ppt/theme/theme1.xml><?xml version="1.0" encoding="utf-8"?>
<a:theme xmlns:a="http://schemas.openxmlformats.org/drawingml/2006/main" name="模板页面">
  <a:themeElements>
    <a:clrScheme name="自定义 7">
      <a:dk1>
        <a:sysClr val="windowText" lastClr="000000"/>
      </a:dk1>
      <a:lt1>
        <a:srgbClr val="FFFFFF"/>
      </a:lt1>
      <a:dk2>
        <a:srgbClr val="006600"/>
      </a:dk2>
      <a:lt2>
        <a:srgbClr val="E7E6E6"/>
      </a:lt2>
      <a:accent1>
        <a:srgbClr val="375623"/>
      </a:accent1>
      <a:accent2>
        <a:srgbClr val="538135"/>
      </a:accent2>
      <a:accent3>
        <a:srgbClr val="70AD47"/>
      </a:accent3>
      <a:accent4>
        <a:srgbClr val="FFC000"/>
      </a:accent4>
      <a:accent5>
        <a:srgbClr val="4472C4"/>
      </a:accent5>
      <a:accent6>
        <a:srgbClr val="70AD47"/>
      </a:accent6>
      <a:hlink>
        <a:srgbClr val="0563C1"/>
      </a:hlink>
      <a:folHlink>
        <a:srgbClr val="954F72"/>
      </a:folHlink>
    </a:clrScheme>
    <a:fontScheme name="Temp">
      <a:majorFont>
        <a:latin typeface="Century Gothic"/>
        <a:ea typeface="微软雅黑"/>
        <a:cs typeface=""/>
      </a:majorFont>
      <a:minorFont>
        <a:latin typeface="Century Gothic"/>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359</TotalTime>
  <Words>354</Words>
  <Application>Microsoft Office PowerPoint</Application>
  <PresentationFormat>宽屏</PresentationFormat>
  <Paragraphs>50</Paragraphs>
  <Slides>9</Slides>
  <Notes>5</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9</vt:i4>
      </vt:variant>
    </vt:vector>
  </HeadingPairs>
  <TitlesOfParts>
    <vt:vector size="17" baseType="lpstr">
      <vt:lpstr>DejaVu Sans</vt:lpstr>
      <vt:lpstr>汉仪寒石粗体简</vt:lpstr>
      <vt:lpstr>微软雅黑</vt:lpstr>
      <vt:lpstr>Arial</vt:lpstr>
      <vt:lpstr>Calibri</vt:lpstr>
      <vt:lpstr>Century Gothic</vt:lpstr>
      <vt:lpstr>Wingdings</vt:lpstr>
      <vt:lpstr>模板页面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Administrator</cp:lastModifiedBy>
  <cp:revision>132</cp:revision>
  <dcterms:created xsi:type="dcterms:W3CDTF">2015-08-18T02:51:00Z</dcterms:created>
  <dcterms:modified xsi:type="dcterms:W3CDTF">2022-09-07T08:28:07Z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74750FE010CC4645999D6B4D0189C23D</vt:lpwstr>
  </property>
</Properties>
</file>