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21" r:id="rId3"/>
    <p:sldId id="301" r:id="rId5"/>
    <p:sldId id="356" r:id="rId6"/>
    <p:sldId id="302" r:id="rId7"/>
    <p:sldId id="290" r:id="rId8"/>
    <p:sldId id="369" r:id="rId9"/>
    <p:sldId id="363" r:id="rId10"/>
    <p:sldId id="309" r:id="rId11"/>
    <p:sldId id="357" r:id="rId12"/>
    <p:sldId id="277" r:id="rId13"/>
    <p:sldId id="358" r:id="rId14"/>
  </p:sldIdLst>
  <p:sldSz cx="12192000" cy="6858000"/>
  <p:notesSz cx="6858000" cy="9144000"/>
  <p:defaultTextStyle>
    <a:defPPr>
      <a:defRPr lang="zh-CN"/>
    </a:defPPr>
    <a:lvl1pPr marL="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37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C00"/>
    <a:srgbClr val="E73A1C"/>
    <a:srgbClr val="21A247"/>
    <a:srgbClr val="00BE9C"/>
    <a:srgbClr val="005F4E"/>
    <a:srgbClr val="4F5962"/>
    <a:srgbClr val="293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85017" autoAdjust="0"/>
  </p:normalViewPr>
  <p:slideViewPr>
    <p:cSldViewPr snapToGrid="0" snapToObjects="1">
      <p:cViewPr varScale="1">
        <p:scale>
          <a:sx n="76" d="100"/>
          <a:sy n="76" d="100"/>
        </p:scale>
        <p:origin x="990" y="96"/>
      </p:cViewPr>
      <p:guideLst>
        <p:guide orient="horz" pos="2160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26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E1E63-6347-BD4F-A808-7F54FA34CE7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EDE8F-5748-564A-B104-45C8D6344219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3561347" cy="67376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95075" y="0"/>
            <a:ext cx="673735" cy="673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5606143"/>
            <a:ext cx="12192000" cy="12518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8260" y="5763895"/>
            <a:ext cx="939800" cy="93726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2393315" y="5866765"/>
            <a:ext cx="3768090" cy="73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3200" kern="0" dirty="0">
                <a:solidFill>
                  <a:schemeClr val="bg1"/>
                </a:solidFill>
                <a:latin typeface="汉仪寒石粗体简" panose="00020600040101010101" charset="-122"/>
                <a:ea typeface="汉仪寒石粗体简" panose="00020600040101010101" charset="-122"/>
                <a:cs typeface="+mn-ea"/>
                <a:sym typeface="+mn-lt"/>
              </a:rPr>
              <a:t>明德精业</a:t>
            </a:r>
            <a:endParaRPr lang="zh-CN" altLang="en-US" sz="3200" kern="0" dirty="0">
              <a:solidFill>
                <a:schemeClr val="bg1"/>
              </a:solidFill>
              <a:latin typeface="汉仪寒石粗体简" panose="00020600040101010101" charset="-122"/>
              <a:ea typeface="汉仪寒石粗体简" panose="000206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microsoft.com/office/2007/relationships/hdphoto" Target="../media/hdphoto1.wdp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785485" y="1992630"/>
            <a:ext cx="5767070" cy="727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2000" dirty="0">
                <a:solidFill>
                  <a:srgbClr val="C00000"/>
                </a:solidFill>
                <a:latin typeface="Arial Black" panose="020B0A04020102020204" charset="0"/>
                <a:cs typeface="DejaVu Sans" panose="020B0603030804020204" pitchFamily="34" charset="0"/>
              </a:rPr>
              <a:t>Jiangxi Science and Technology Normal University</a:t>
            </a:r>
            <a:endParaRPr sz="2000" dirty="0">
              <a:solidFill>
                <a:srgbClr val="C00000"/>
              </a:solidFill>
              <a:latin typeface="Arial Black" panose="020B0A04020102020204" charset="0"/>
              <a:cs typeface="DejaVu Sans" panose="020B0603030804020204" pitchFamily="34" charset="0"/>
            </a:endParaRPr>
          </a:p>
        </p:txBody>
      </p:sp>
      <p:sp>
        <p:nvSpPr>
          <p:cNvPr id="8" name="文本框 24"/>
          <p:cNvSpPr txBox="1">
            <a:spLocks noChangeArrowheads="1"/>
          </p:cNvSpPr>
          <p:nvPr/>
        </p:nvSpPr>
        <p:spPr bwMode="auto">
          <a:xfrm>
            <a:off x="5533390" y="619125"/>
            <a:ext cx="5849620" cy="124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57" tIns="54029" rIns="108057" bIns="54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江西科技师范大学</a:t>
            </a:r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2023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MBA</a:t>
            </a:r>
            <a:r>
              <a:rPr lang="zh-CN" altLang="en-US" sz="36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招生简介</a:t>
            </a:r>
            <a:endParaRPr lang="zh-CN" altLang="en-US" sz="36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足以吸引每个浮躁的灵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84094" y="6966284"/>
            <a:ext cx="609600" cy="4203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16"/>
          <p:cNvSpPr txBox="1"/>
          <p:nvPr/>
        </p:nvSpPr>
        <p:spPr>
          <a:xfrm>
            <a:off x="2845534" y="95713"/>
            <a:ext cx="593090" cy="534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3765"/>
            <a:r>
              <a:rPr lang="en-US" altLang="zh-CN" sz="3200" b="1" dirty="0"/>
              <a:t>04</a:t>
            </a:r>
            <a:endParaRPr lang="en-US" altLang="zh-CN" sz="3200" b="1" dirty="0"/>
          </a:p>
        </p:txBody>
      </p:sp>
      <p:sp>
        <p:nvSpPr>
          <p:cNvPr id="36" name="文本占位符 16"/>
          <p:cNvSpPr txBox="1"/>
          <p:nvPr/>
        </p:nvSpPr>
        <p:spPr>
          <a:xfrm>
            <a:off x="3684070" y="68013"/>
            <a:ext cx="414974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咨询电话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0" y="4122761"/>
            <a:ext cx="12192000" cy="2969157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915447" y="1307054"/>
            <a:ext cx="10361107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联系方式：张老师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13767166134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indent="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徐老师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0791-83847672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66700" indent="-2667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地址：江西省南昌市红谷滩新区学府大道589号逸夫楼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楼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Oval 7"/>
          <p:cNvSpPr/>
          <p:nvPr/>
        </p:nvSpPr>
        <p:spPr>
          <a:xfrm>
            <a:off x="2643964" y="3613976"/>
            <a:ext cx="1198628" cy="1198628"/>
          </a:xfrm>
          <a:prstGeom prst="ellipse">
            <a:avLst/>
          </a:prstGeom>
          <a:solidFill>
            <a:srgbClr val="C00000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8" name="Oval 7"/>
          <p:cNvSpPr/>
          <p:nvPr/>
        </p:nvSpPr>
        <p:spPr>
          <a:xfrm>
            <a:off x="4393379" y="3613976"/>
            <a:ext cx="1198628" cy="119862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Oval 7"/>
          <p:cNvSpPr/>
          <p:nvPr/>
        </p:nvSpPr>
        <p:spPr>
          <a:xfrm>
            <a:off x="6142794" y="3613976"/>
            <a:ext cx="1198628" cy="1198628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0" name="Oval 7"/>
          <p:cNvSpPr/>
          <p:nvPr/>
        </p:nvSpPr>
        <p:spPr>
          <a:xfrm>
            <a:off x="7892210" y="3613976"/>
            <a:ext cx="1198628" cy="1198628"/>
          </a:xfrm>
          <a:prstGeom prst="ellipse">
            <a:avLst/>
          </a:prstGeom>
          <a:solidFill>
            <a:srgbClr val="4F5962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" name="TextBox 6"/>
          <p:cNvSpPr txBox="1"/>
          <p:nvPr/>
        </p:nvSpPr>
        <p:spPr>
          <a:xfrm>
            <a:off x="2648202" y="3941908"/>
            <a:ext cx="1204664" cy="451850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求实</a:t>
            </a:r>
            <a:endParaRPr lang="id-ID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2" name="TextBox 6"/>
          <p:cNvSpPr txBox="1"/>
          <p:nvPr/>
        </p:nvSpPr>
        <p:spPr>
          <a:xfrm>
            <a:off x="4413206" y="3941908"/>
            <a:ext cx="1204664" cy="451850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创新</a:t>
            </a:r>
            <a:endParaRPr lang="id-ID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3" name="TextBox 6"/>
          <p:cNvSpPr txBox="1"/>
          <p:nvPr/>
        </p:nvSpPr>
        <p:spPr>
          <a:xfrm>
            <a:off x="6199475" y="3941908"/>
            <a:ext cx="1204664" cy="451850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团结</a:t>
            </a:r>
            <a:endParaRPr lang="id-ID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4" name="TextBox 6"/>
          <p:cNvSpPr txBox="1"/>
          <p:nvPr/>
        </p:nvSpPr>
        <p:spPr>
          <a:xfrm>
            <a:off x="7847522" y="3941908"/>
            <a:ext cx="1204664" cy="451850"/>
          </a:xfrm>
          <a:prstGeom prst="rect">
            <a:avLst/>
          </a:prstGeom>
          <a:noFill/>
        </p:spPr>
        <p:txBody>
          <a:bodyPr wrap="square" rIns="144000" bIns="36000" numCol="1" spcCol="360000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奋进</a:t>
            </a:r>
            <a:endParaRPr lang="id-ID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占位符 16"/>
          <p:cNvSpPr txBox="1"/>
          <p:nvPr/>
        </p:nvSpPr>
        <p:spPr>
          <a:xfrm>
            <a:off x="1557020" y="2092960"/>
            <a:ext cx="9077960" cy="17329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zh-CN" altLang="en-US" sz="4800" dirty="0">
                <a:solidFill>
                  <a:srgbClr val="C00000"/>
                </a:solidFill>
              </a:rPr>
              <a:t>欢迎报考江西科技师范大学</a:t>
            </a:r>
            <a:endParaRPr lang="zh-CN" altLang="en-US" sz="4800" dirty="0">
              <a:solidFill>
                <a:srgbClr val="C0000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altLang="zh-CN" sz="4800" dirty="0">
                <a:solidFill>
                  <a:srgbClr val="C00000"/>
                </a:solidFill>
              </a:rPr>
              <a:t>MBA</a:t>
            </a:r>
            <a:endParaRPr lang="en-US" altLang="zh-CN" sz="4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317490" y="750570"/>
            <a:ext cx="632015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55C3C8"/>
              </a:buClr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西科技师范大学坐落于享有“物华天宝、人杰地灵”盛誉的历史文化名城、“军旗升起的地方”——南昌。学校是教育部重点建设的培养职业教育师资的公办多科性本科院校。经过近70年的建设与发展，学校形成了以本科、研究生教育为主体的多学科、多层次的办学格局。学校2006年获批硕士学位授权单位，拥有硕士学位授权一级学科15个，拥有硕士专业学位授权类别13个，是江西省“十四五”新增博士学位授予单位立项建设高校。</a:t>
            </a:r>
            <a:endParaRPr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0" y="1655038"/>
            <a:ext cx="4974771" cy="3083786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med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699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85140" y="868294"/>
            <a:ext cx="5899150" cy="461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55C3C8"/>
              </a:buClr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dirty="0" err="1">
                <a:latin typeface="+mn-ea"/>
              </a:rPr>
              <a:t>经济管理学院自成立以来秉承“质量立院、科研强院、规范管理、育人为本”的院训</a:t>
            </a:r>
            <a:r>
              <a:rPr dirty="0">
                <a:latin typeface="+mn-ea"/>
              </a:rPr>
              <a:t>，</a:t>
            </a:r>
            <a:r>
              <a:rPr lang="zh-CN" altLang="zh-CN" dirty="0">
                <a:latin typeface="+mn-ea"/>
              </a:rPr>
              <a:t>经过多年的发展，目前学院已拥有</a:t>
            </a:r>
            <a:r>
              <a:rPr lang="en-US" altLang="zh-CN" dirty="0">
                <a:latin typeface="+mn-ea"/>
              </a:rPr>
              <a:t>2</a:t>
            </a:r>
            <a:r>
              <a:rPr lang="zh-CN" altLang="zh-CN" dirty="0">
                <a:latin typeface="+mn-ea"/>
              </a:rPr>
              <a:t>个一级学科硕士学位授权点：工商管理和管理科学与工程；</a:t>
            </a:r>
            <a:r>
              <a:rPr lang="en-US" altLang="zh-CN" dirty="0">
                <a:latin typeface="+mn-ea"/>
              </a:rPr>
              <a:t>3</a:t>
            </a:r>
            <a:r>
              <a:rPr lang="zh-CN" altLang="zh-CN" dirty="0">
                <a:latin typeface="+mn-ea"/>
              </a:rPr>
              <a:t>个专业硕士学位授权点：工商管理（</a:t>
            </a:r>
            <a:r>
              <a:rPr lang="en-US" altLang="zh-CN" dirty="0">
                <a:latin typeface="+mn-ea"/>
              </a:rPr>
              <a:t>MBA</a:t>
            </a:r>
            <a:r>
              <a:rPr lang="zh-CN" altLang="zh-CN" dirty="0">
                <a:latin typeface="+mn-ea"/>
              </a:rPr>
              <a:t>）、会计（</a:t>
            </a:r>
            <a:r>
              <a:rPr lang="en-US" altLang="zh-CN" dirty="0">
                <a:latin typeface="+mn-ea"/>
              </a:rPr>
              <a:t>MPACC</a:t>
            </a:r>
            <a:r>
              <a:rPr lang="zh-CN" altLang="zh-CN" dirty="0">
                <a:latin typeface="+mn-ea"/>
              </a:rPr>
              <a:t>）和职业技术教育（财经商贸方向）。</a:t>
            </a:r>
            <a:r>
              <a:rPr lang="en-US" altLang="zh-CN" dirty="0">
                <a:latin typeface="+mn-ea"/>
              </a:rPr>
              <a:t>4</a:t>
            </a:r>
            <a:r>
              <a:rPr lang="zh-CN" altLang="zh-CN" dirty="0">
                <a:latin typeface="+mn-ea"/>
              </a:rPr>
              <a:t>个本科专业：会计学、财务管理、人力资源管理和管理科学，其中</a:t>
            </a:r>
            <a:r>
              <a:rPr lang="en-US" altLang="zh-CN" dirty="0">
                <a:latin typeface="+mn-ea"/>
              </a:rPr>
              <a:t>2</a:t>
            </a:r>
            <a:r>
              <a:rPr lang="zh-CN" altLang="zh-CN" dirty="0">
                <a:latin typeface="+mn-ea"/>
              </a:rPr>
              <a:t>个一本招生专业</a:t>
            </a:r>
            <a:r>
              <a:rPr lang="en-US" altLang="zh-CN" dirty="0">
                <a:latin typeface="+mn-ea"/>
              </a:rPr>
              <a:t>:</a:t>
            </a:r>
            <a:r>
              <a:rPr lang="zh-CN" altLang="zh-CN" dirty="0">
                <a:latin typeface="+mn-ea"/>
              </a:rPr>
              <a:t>会计学（国际会计）、财务管理。</a:t>
            </a:r>
            <a:r>
              <a:rPr lang="en-US" altLang="zh-CN" dirty="0">
                <a:latin typeface="+mn-ea"/>
              </a:rPr>
              <a:t>2</a:t>
            </a:r>
            <a:r>
              <a:rPr lang="zh-CN" altLang="zh-CN" dirty="0">
                <a:latin typeface="+mn-ea"/>
              </a:rPr>
              <a:t>个国家一流建设专业：财务管理、会计学。</a:t>
            </a:r>
            <a:r>
              <a:rPr lang="en-US" altLang="zh-CN" dirty="0">
                <a:latin typeface="+mn-ea"/>
              </a:rPr>
              <a:t>1</a:t>
            </a:r>
            <a:r>
              <a:rPr lang="zh-CN" altLang="zh-CN" dirty="0">
                <a:latin typeface="+mn-ea"/>
              </a:rPr>
              <a:t>个省级高水平本科教学团队</a:t>
            </a:r>
            <a:r>
              <a:rPr lang="en-US" altLang="zh-CN" dirty="0">
                <a:latin typeface="+mn-ea"/>
              </a:rPr>
              <a:t>-</a:t>
            </a:r>
            <a:r>
              <a:rPr lang="zh-CN" altLang="zh-CN" dirty="0">
                <a:latin typeface="+mn-ea"/>
              </a:rPr>
              <a:t>会计专业职教师资培养教学创新团队。工商管理</a:t>
            </a:r>
            <a:r>
              <a:rPr dirty="0">
                <a:latin typeface="+mn-ea"/>
              </a:rPr>
              <a:t>（M</a:t>
            </a:r>
            <a:r>
              <a:rPr lang="en-US" dirty="0">
                <a:latin typeface="+mn-ea"/>
              </a:rPr>
              <a:t>BA</a:t>
            </a:r>
            <a:r>
              <a:rPr dirty="0">
                <a:latin typeface="+mn-ea"/>
              </a:rPr>
              <a:t>）20</a:t>
            </a:r>
            <a:r>
              <a:rPr lang="en-US" dirty="0">
                <a:latin typeface="+mn-ea"/>
              </a:rPr>
              <a:t>19</a:t>
            </a:r>
            <a:r>
              <a:rPr dirty="0">
                <a:latin typeface="+mn-ea"/>
              </a:rPr>
              <a:t>年</a:t>
            </a:r>
            <a:r>
              <a:rPr lang="zh-CN" dirty="0">
                <a:latin typeface="+mn-ea"/>
              </a:rPr>
              <a:t>开始</a:t>
            </a:r>
            <a:r>
              <a:rPr dirty="0">
                <a:latin typeface="+mn-ea"/>
              </a:rPr>
              <a:t>招生</a:t>
            </a:r>
            <a:r>
              <a:rPr lang="zh-CN" dirty="0">
                <a:latin typeface="+mn-ea"/>
              </a:rPr>
              <a:t>，已有一届学生顺利毕业。</a:t>
            </a:r>
            <a:endParaRPr lang="zh-CN" dirty="0">
              <a:latin typeface="+mn-ea"/>
            </a:endParaRPr>
          </a:p>
        </p:txBody>
      </p:sp>
      <p:sp>
        <p:nvSpPr>
          <p:cNvPr id="13" name="平行四边形 12"/>
          <p:cNvSpPr/>
          <p:nvPr/>
        </p:nvSpPr>
        <p:spPr>
          <a:xfrm>
            <a:off x="6800215" y="1597025"/>
            <a:ext cx="4870450" cy="3246120"/>
          </a:xfrm>
          <a:prstGeom prst="parallelogram">
            <a:avLst>
              <a:gd name="adj" fmla="val 0"/>
            </a:avLst>
          </a:prstGeom>
          <a:blipFill rotWithShape="1">
            <a:blip r:embed="rId1"/>
            <a:stretch>
              <a:fillRect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1" rIns="91406" bIns="45701" rtlCol="0" anchor="ctr"/>
          <a:lstStyle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 txBox="1"/>
          <p:nvPr/>
        </p:nvSpPr>
        <p:spPr>
          <a:xfrm>
            <a:off x="1572977" y="1131540"/>
            <a:ext cx="2981243" cy="5424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A6478"/>
                </a:solidFill>
                <a:effectLst/>
                <a:uLnTx/>
                <a:uFillTx/>
                <a:latin typeface="+mj-ea"/>
              </a:rPr>
              <a:t>目录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5A6478"/>
                </a:solidFill>
                <a:effectLst/>
                <a:uLnTx/>
                <a:uFillTx/>
                <a:latin typeface="+mj-ea"/>
              </a:rPr>
              <a:t>CONTENT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5A6478"/>
              </a:solidFill>
              <a:effectLst/>
              <a:uLnTx/>
              <a:uFillTx/>
              <a:latin typeface="+mj-ea"/>
            </a:endParaRPr>
          </a:p>
        </p:txBody>
      </p:sp>
      <p:sp>
        <p:nvSpPr>
          <p:cNvPr id="13" name="文本占位符 16"/>
          <p:cNvSpPr txBox="1"/>
          <p:nvPr/>
        </p:nvSpPr>
        <p:spPr>
          <a:xfrm>
            <a:off x="2438077" y="2302369"/>
            <a:ext cx="3648074" cy="4832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培养目标与招生计划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572889" y="2302369"/>
            <a:ext cx="1019174" cy="732508"/>
            <a:chOff x="288926" y="1736034"/>
            <a:chExt cx="1019174" cy="732508"/>
          </a:xfrm>
        </p:grpSpPr>
        <p:sp>
          <p:nvSpPr>
            <p:cNvPr id="16" name="矩形 15"/>
            <p:cNvSpPr/>
            <p:nvPr/>
          </p:nvSpPr>
          <p:spPr>
            <a:xfrm>
              <a:off x="442913" y="1752600"/>
              <a:ext cx="711200" cy="711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占位符 16"/>
            <p:cNvSpPr txBox="1"/>
            <p:nvPr/>
          </p:nvSpPr>
          <p:spPr>
            <a:xfrm>
              <a:off x="288926" y="1736034"/>
              <a:ext cx="1019174" cy="7325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01</a:t>
              </a:r>
              <a:endParaRPr lang="en-US" altLang="zh-CN" dirty="0"/>
            </a:p>
          </p:txBody>
        </p:sp>
      </p:grpSp>
      <p:sp>
        <p:nvSpPr>
          <p:cNvPr id="18" name="文本占位符 16"/>
          <p:cNvSpPr txBox="1"/>
          <p:nvPr/>
        </p:nvSpPr>
        <p:spPr>
          <a:xfrm>
            <a:off x="7151592" y="2302369"/>
            <a:ext cx="3648074" cy="48323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报考条件与考试科目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286404" y="2302369"/>
            <a:ext cx="1019174" cy="727766"/>
            <a:chOff x="288926" y="1736034"/>
            <a:chExt cx="1019174" cy="727766"/>
          </a:xfrm>
        </p:grpSpPr>
        <p:sp>
          <p:nvSpPr>
            <p:cNvPr id="21" name="矩形 20"/>
            <p:cNvSpPr/>
            <p:nvPr/>
          </p:nvSpPr>
          <p:spPr>
            <a:xfrm>
              <a:off x="442913" y="1752600"/>
              <a:ext cx="711200" cy="711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占位符 16"/>
            <p:cNvSpPr txBox="1"/>
            <p:nvPr/>
          </p:nvSpPr>
          <p:spPr>
            <a:xfrm>
              <a:off x="288926" y="1736034"/>
              <a:ext cx="1019174" cy="6619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02</a:t>
              </a:r>
              <a:endParaRPr lang="en-US" altLang="zh-CN" dirty="0"/>
            </a:p>
          </p:txBody>
        </p:sp>
      </p:grpSp>
      <p:sp>
        <p:nvSpPr>
          <p:cNvPr id="23" name="文本占位符 16"/>
          <p:cNvSpPr txBox="1"/>
          <p:nvPr/>
        </p:nvSpPr>
        <p:spPr>
          <a:xfrm>
            <a:off x="2438077" y="3663083"/>
            <a:ext cx="3648074" cy="460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学制与学费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1572889" y="3663083"/>
            <a:ext cx="1019174" cy="727766"/>
            <a:chOff x="288926" y="1736034"/>
            <a:chExt cx="1019174" cy="727766"/>
          </a:xfrm>
        </p:grpSpPr>
        <p:sp>
          <p:nvSpPr>
            <p:cNvPr id="26" name="矩形 25"/>
            <p:cNvSpPr/>
            <p:nvPr/>
          </p:nvSpPr>
          <p:spPr>
            <a:xfrm>
              <a:off x="442913" y="1752600"/>
              <a:ext cx="711200" cy="711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占位符 16"/>
            <p:cNvSpPr txBox="1"/>
            <p:nvPr/>
          </p:nvSpPr>
          <p:spPr>
            <a:xfrm>
              <a:off x="288926" y="1736034"/>
              <a:ext cx="1019174" cy="6619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03</a:t>
              </a:r>
              <a:endParaRPr lang="en-US" altLang="zh-CN" dirty="0"/>
            </a:p>
          </p:txBody>
        </p:sp>
      </p:grpSp>
      <p:sp>
        <p:nvSpPr>
          <p:cNvPr id="28" name="文本占位符 16"/>
          <p:cNvSpPr txBox="1"/>
          <p:nvPr/>
        </p:nvSpPr>
        <p:spPr>
          <a:xfrm>
            <a:off x="7151592" y="3663083"/>
            <a:ext cx="3648074" cy="4603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联系方式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286404" y="3663083"/>
            <a:ext cx="1019174" cy="727766"/>
            <a:chOff x="288926" y="1736034"/>
            <a:chExt cx="1019174" cy="727766"/>
          </a:xfrm>
        </p:grpSpPr>
        <p:sp>
          <p:nvSpPr>
            <p:cNvPr id="31" name="矩形 30"/>
            <p:cNvSpPr/>
            <p:nvPr/>
          </p:nvSpPr>
          <p:spPr>
            <a:xfrm>
              <a:off x="442913" y="1752600"/>
              <a:ext cx="711200" cy="711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占位符 16"/>
            <p:cNvSpPr txBox="1"/>
            <p:nvPr/>
          </p:nvSpPr>
          <p:spPr>
            <a:xfrm>
              <a:off x="288926" y="1736034"/>
              <a:ext cx="1019174" cy="6619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0" indent="0" algn="ctr" defTabSz="914400" rtl="0" eaLnBrk="1" latinLnBrk="0" hangingPunct="1">
                <a:lnSpc>
                  <a:spcPct val="13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3200" b="1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dirty="0"/>
                <a:t>04</a:t>
              </a:r>
              <a:endParaRPr lang="en-US" altLang="zh-CN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49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49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8" grpId="0"/>
      <p:bldP spid="23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16"/>
          <p:cNvSpPr txBox="1"/>
          <p:nvPr/>
        </p:nvSpPr>
        <p:spPr>
          <a:xfrm>
            <a:off x="2845534" y="95713"/>
            <a:ext cx="593090" cy="534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3765"/>
            <a:r>
              <a:rPr lang="en-US" altLang="zh-CN" sz="3200" b="1" dirty="0"/>
              <a:t>01</a:t>
            </a:r>
            <a:endParaRPr lang="en-US" altLang="zh-CN" sz="3200" b="1" dirty="0"/>
          </a:p>
        </p:txBody>
      </p:sp>
      <p:sp>
        <p:nvSpPr>
          <p:cNvPr id="36" name="文本占位符 16"/>
          <p:cNvSpPr txBox="1"/>
          <p:nvPr/>
        </p:nvSpPr>
        <p:spPr>
          <a:xfrm>
            <a:off x="3684070" y="68013"/>
            <a:ext cx="4149745" cy="60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培养目标与招生计划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0011644" y="1992539"/>
            <a:ext cx="465139" cy="533400"/>
            <a:chOff x="5211482" y="630575"/>
            <a:chExt cx="348854" cy="400050"/>
          </a:xfrm>
        </p:grpSpPr>
        <p:sp>
          <p:nvSpPr>
            <p:cNvPr id="5" name="Freeform 74"/>
            <p:cNvSpPr/>
            <p:nvPr/>
          </p:nvSpPr>
          <p:spPr bwMode="auto">
            <a:xfrm>
              <a:off x="5211482" y="630575"/>
              <a:ext cx="348854" cy="400050"/>
            </a:xfrm>
            <a:custGeom>
              <a:avLst/>
              <a:gdLst>
                <a:gd name="T0" fmla="*/ 0 w 293"/>
                <a:gd name="T1" fmla="*/ 85 h 336"/>
                <a:gd name="T2" fmla="*/ 144 w 293"/>
                <a:gd name="T3" fmla="*/ 0 h 336"/>
                <a:gd name="T4" fmla="*/ 291 w 293"/>
                <a:gd name="T5" fmla="*/ 80 h 336"/>
                <a:gd name="T6" fmla="*/ 293 w 293"/>
                <a:gd name="T7" fmla="*/ 249 h 336"/>
                <a:gd name="T8" fmla="*/ 149 w 293"/>
                <a:gd name="T9" fmla="*/ 336 h 336"/>
                <a:gd name="T10" fmla="*/ 2 w 293"/>
                <a:gd name="T11" fmla="*/ 253 h 336"/>
                <a:gd name="T12" fmla="*/ 0 w 293"/>
                <a:gd name="T13" fmla="*/ 8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336">
                  <a:moveTo>
                    <a:pt x="0" y="85"/>
                  </a:moveTo>
                  <a:lnTo>
                    <a:pt x="144" y="0"/>
                  </a:lnTo>
                  <a:lnTo>
                    <a:pt x="291" y="80"/>
                  </a:lnTo>
                  <a:lnTo>
                    <a:pt x="293" y="249"/>
                  </a:lnTo>
                  <a:lnTo>
                    <a:pt x="149" y="336"/>
                  </a:lnTo>
                  <a:lnTo>
                    <a:pt x="2" y="253"/>
                  </a:lnTo>
                  <a:lnTo>
                    <a:pt x="0" y="85"/>
                  </a:lnTo>
                  <a:close/>
                </a:path>
              </a:pathLst>
            </a:cu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5275776" y="721063"/>
              <a:ext cx="217885" cy="194072"/>
              <a:chOff x="10034270" y="674688"/>
              <a:chExt cx="290513" cy="258763"/>
            </a:xfrm>
          </p:grpSpPr>
          <p:sp>
            <p:nvSpPr>
              <p:cNvPr id="7" name="Freeform 75"/>
              <p:cNvSpPr/>
              <p:nvPr/>
            </p:nvSpPr>
            <p:spPr bwMode="auto">
              <a:xfrm>
                <a:off x="10061258" y="722313"/>
                <a:ext cx="239713" cy="211138"/>
              </a:xfrm>
              <a:custGeom>
                <a:avLst/>
                <a:gdLst>
                  <a:gd name="T0" fmla="*/ 34 w 64"/>
                  <a:gd name="T1" fmla="*/ 1 h 56"/>
                  <a:gd name="T2" fmla="*/ 28 w 64"/>
                  <a:gd name="T3" fmla="*/ 1 h 56"/>
                  <a:gd name="T4" fmla="*/ 3 w 64"/>
                  <a:gd name="T5" fmla="*/ 16 h 56"/>
                  <a:gd name="T6" fmla="*/ 0 w 64"/>
                  <a:gd name="T7" fmla="*/ 21 h 56"/>
                  <a:gd name="T8" fmla="*/ 0 w 64"/>
                  <a:gd name="T9" fmla="*/ 53 h 56"/>
                  <a:gd name="T10" fmla="*/ 4 w 64"/>
                  <a:gd name="T11" fmla="*/ 56 h 56"/>
                  <a:gd name="T12" fmla="*/ 19 w 64"/>
                  <a:gd name="T13" fmla="*/ 56 h 56"/>
                  <a:gd name="T14" fmla="*/ 22 w 64"/>
                  <a:gd name="T15" fmla="*/ 53 h 56"/>
                  <a:gd name="T16" fmla="*/ 22 w 64"/>
                  <a:gd name="T17" fmla="*/ 38 h 56"/>
                  <a:gd name="T18" fmla="*/ 26 w 64"/>
                  <a:gd name="T19" fmla="*/ 35 h 56"/>
                  <a:gd name="T20" fmla="*/ 39 w 64"/>
                  <a:gd name="T21" fmla="*/ 35 h 56"/>
                  <a:gd name="T22" fmla="*/ 42 w 64"/>
                  <a:gd name="T23" fmla="*/ 38 h 56"/>
                  <a:gd name="T24" fmla="*/ 42 w 64"/>
                  <a:gd name="T25" fmla="*/ 53 h 56"/>
                  <a:gd name="T26" fmla="*/ 46 w 64"/>
                  <a:gd name="T27" fmla="*/ 56 h 56"/>
                  <a:gd name="T28" fmla="*/ 60 w 64"/>
                  <a:gd name="T29" fmla="*/ 56 h 56"/>
                  <a:gd name="T30" fmla="*/ 64 w 64"/>
                  <a:gd name="T31" fmla="*/ 53 h 56"/>
                  <a:gd name="T32" fmla="*/ 64 w 64"/>
                  <a:gd name="T33" fmla="*/ 21 h 56"/>
                  <a:gd name="T34" fmla="*/ 61 w 64"/>
                  <a:gd name="T35" fmla="*/ 16 h 56"/>
                  <a:gd name="T36" fmla="*/ 34 w 64"/>
                  <a:gd name="T37" fmla="*/ 1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4" h="56">
                    <a:moveTo>
                      <a:pt x="34" y="1"/>
                    </a:moveTo>
                    <a:cubicBezTo>
                      <a:pt x="33" y="0"/>
                      <a:pt x="30" y="0"/>
                      <a:pt x="28" y="1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17"/>
                      <a:pt x="0" y="19"/>
                      <a:pt x="0" y="2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0" y="54"/>
                      <a:pt x="2" y="56"/>
                      <a:pt x="4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21" y="56"/>
                      <a:pt x="22" y="54"/>
                      <a:pt x="22" y="53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2" y="36"/>
                      <a:pt x="24" y="35"/>
                      <a:pt x="26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40" y="35"/>
                      <a:pt x="42" y="36"/>
                      <a:pt x="42" y="38"/>
                    </a:cubicBezTo>
                    <a:cubicBezTo>
                      <a:pt x="42" y="53"/>
                      <a:pt x="42" y="53"/>
                      <a:pt x="42" y="53"/>
                    </a:cubicBezTo>
                    <a:cubicBezTo>
                      <a:pt x="42" y="54"/>
                      <a:pt x="44" y="56"/>
                      <a:pt x="46" y="56"/>
                    </a:cubicBezTo>
                    <a:cubicBezTo>
                      <a:pt x="60" y="56"/>
                      <a:pt x="60" y="56"/>
                      <a:pt x="60" y="56"/>
                    </a:cubicBezTo>
                    <a:cubicBezTo>
                      <a:pt x="62" y="56"/>
                      <a:pt x="64" y="54"/>
                      <a:pt x="64" y="53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4" y="19"/>
                      <a:pt x="62" y="17"/>
                      <a:pt x="61" y="16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" name="Freeform 76"/>
              <p:cNvSpPr/>
              <p:nvPr/>
            </p:nvSpPr>
            <p:spPr bwMode="auto">
              <a:xfrm>
                <a:off x="10034270" y="674688"/>
                <a:ext cx="290513" cy="96838"/>
              </a:xfrm>
              <a:custGeom>
                <a:avLst/>
                <a:gdLst>
                  <a:gd name="T0" fmla="*/ 76 w 77"/>
                  <a:gd name="T1" fmla="*/ 25 h 26"/>
                  <a:gd name="T2" fmla="*/ 72 w 77"/>
                  <a:gd name="T3" fmla="*/ 25 h 26"/>
                  <a:gd name="T4" fmla="*/ 41 w 77"/>
                  <a:gd name="T5" fmla="*/ 7 h 26"/>
                  <a:gd name="T6" fmla="*/ 35 w 77"/>
                  <a:gd name="T7" fmla="*/ 7 h 26"/>
                  <a:gd name="T8" fmla="*/ 5 w 77"/>
                  <a:gd name="T9" fmla="*/ 25 h 26"/>
                  <a:gd name="T10" fmla="*/ 1 w 77"/>
                  <a:gd name="T11" fmla="*/ 25 h 26"/>
                  <a:gd name="T12" fmla="*/ 3 w 77"/>
                  <a:gd name="T13" fmla="*/ 21 h 26"/>
                  <a:gd name="T14" fmla="*/ 35 w 77"/>
                  <a:gd name="T15" fmla="*/ 2 h 26"/>
                  <a:gd name="T16" fmla="*/ 41 w 77"/>
                  <a:gd name="T17" fmla="*/ 1 h 26"/>
                  <a:gd name="T18" fmla="*/ 75 w 77"/>
                  <a:gd name="T19" fmla="*/ 21 h 26"/>
                  <a:gd name="T20" fmla="*/ 76 w 77"/>
                  <a:gd name="T21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7" h="26">
                    <a:moveTo>
                      <a:pt x="76" y="25"/>
                    </a:moveTo>
                    <a:cubicBezTo>
                      <a:pt x="76" y="26"/>
                      <a:pt x="74" y="26"/>
                      <a:pt x="72" y="25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39" y="6"/>
                      <a:pt x="37" y="6"/>
                      <a:pt x="35" y="7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2" y="26"/>
                      <a:pt x="1" y="25"/>
                    </a:cubicBezTo>
                    <a:cubicBezTo>
                      <a:pt x="0" y="24"/>
                      <a:pt x="1" y="22"/>
                      <a:pt x="3" y="21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7" y="1"/>
                      <a:pt x="39" y="0"/>
                      <a:pt x="41" y="1"/>
                    </a:cubicBezTo>
                    <a:cubicBezTo>
                      <a:pt x="75" y="21"/>
                      <a:pt x="75" y="21"/>
                      <a:pt x="75" y="21"/>
                    </a:cubicBezTo>
                    <a:cubicBezTo>
                      <a:pt x="76" y="22"/>
                      <a:pt x="77" y="24"/>
                      <a:pt x="76" y="2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9" name="组合 8"/>
          <p:cNvGrpSpPr/>
          <p:nvPr/>
        </p:nvGrpSpPr>
        <p:grpSpPr>
          <a:xfrm>
            <a:off x="10701534" y="5037848"/>
            <a:ext cx="466725" cy="533400"/>
            <a:chOff x="6316116" y="3366042"/>
            <a:chExt cx="350044" cy="400050"/>
          </a:xfrm>
        </p:grpSpPr>
        <p:sp>
          <p:nvSpPr>
            <p:cNvPr id="10" name="Freeform 77"/>
            <p:cNvSpPr/>
            <p:nvPr/>
          </p:nvSpPr>
          <p:spPr bwMode="auto">
            <a:xfrm>
              <a:off x="6316116" y="3366042"/>
              <a:ext cx="350044" cy="400050"/>
            </a:xfrm>
            <a:custGeom>
              <a:avLst/>
              <a:gdLst>
                <a:gd name="T0" fmla="*/ 0 w 294"/>
                <a:gd name="T1" fmla="*/ 87 h 336"/>
                <a:gd name="T2" fmla="*/ 145 w 294"/>
                <a:gd name="T3" fmla="*/ 0 h 336"/>
                <a:gd name="T4" fmla="*/ 292 w 294"/>
                <a:gd name="T5" fmla="*/ 82 h 336"/>
                <a:gd name="T6" fmla="*/ 294 w 294"/>
                <a:gd name="T7" fmla="*/ 250 h 336"/>
                <a:gd name="T8" fmla="*/ 152 w 294"/>
                <a:gd name="T9" fmla="*/ 336 h 336"/>
                <a:gd name="T10" fmla="*/ 5 w 294"/>
                <a:gd name="T11" fmla="*/ 255 h 336"/>
                <a:gd name="T12" fmla="*/ 0 w 294"/>
                <a:gd name="T13" fmla="*/ 8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336">
                  <a:moveTo>
                    <a:pt x="0" y="87"/>
                  </a:moveTo>
                  <a:lnTo>
                    <a:pt x="145" y="0"/>
                  </a:lnTo>
                  <a:lnTo>
                    <a:pt x="292" y="82"/>
                  </a:lnTo>
                  <a:lnTo>
                    <a:pt x="294" y="250"/>
                  </a:lnTo>
                  <a:lnTo>
                    <a:pt x="152" y="336"/>
                  </a:lnTo>
                  <a:lnTo>
                    <a:pt x="5" y="255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367313" y="3461292"/>
              <a:ext cx="236934" cy="247650"/>
              <a:chOff x="9734233" y="5894388"/>
              <a:chExt cx="315912" cy="330200"/>
            </a:xfrm>
          </p:grpSpPr>
          <p:sp>
            <p:nvSpPr>
              <p:cNvPr id="12" name="Freeform 78"/>
              <p:cNvSpPr/>
              <p:nvPr/>
            </p:nvSpPr>
            <p:spPr bwMode="auto">
              <a:xfrm>
                <a:off x="9734233" y="5916613"/>
                <a:ext cx="282575" cy="307975"/>
              </a:xfrm>
              <a:custGeom>
                <a:avLst/>
                <a:gdLst>
                  <a:gd name="T0" fmla="*/ 59 w 75"/>
                  <a:gd name="T1" fmla="*/ 44 h 82"/>
                  <a:gd name="T2" fmla="*/ 38 w 75"/>
                  <a:gd name="T3" fmla="*/ 40 h 82"/>
                  <a:gd name="T4" fmla="*/ 35 w 75"/>
                  <a:gd name="T5" fmla="*/ 18 h 82"/>
                  <a:gd name="T6" fmla="*/ 20 w 75"/>
                  <a:gd name="T7" fmla="*/ 0 h 82"/>
                  <a:gd name="T8" fmla="*/ 28 w 75"/>
                  <a:gd name="T9" fmla="*/ 49 h 82"/>
                  <a:gd name="T10" fmla="*/ 75 w 75"/>
                  <a:gd name="T11" fmla="*/ 63 h 82"/>
                  <a:gd name="T12" fmla="*/ 59 w 75"/>
                  <a:gd name="T13" fmla="*/ 4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82">
                    <a:moveTo>
                      <a:pt x="59" y="44"/>
                    </a:moveTo>
                    <a:cubicBezTo>
                      <a:pt x="59" y="44"/>
                      <a:pt x="53" y="55"/>
                      <a:pt x="38" y="40"/>
                    </a:cubicBezTo>
                    <a:cubicBezTo>
                      <a:pt x="23" y="23"/>
                      <a:pt x="35" y="18"/>
                      <a:pt x="35" y="18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0" y="18"/>
                      <a:pt x="28" y="49"/>
                    </a:cubicBezTo>
                    <a:cubicBezTo>
                      <a:pt x="58" y="82"/>
                      <a:pt x="75" y="63"/>
                      <a:pt x="75" y="63"/>
                    </a:cubicBezTo>
                    <a:lnTo>
                      <a:pt x="59" y="44"/>
                    </a:ln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" name="Freeform 79"/>
              <p:cNvSpPr/>
              <p:nvPr/>
            </p:nvSpPr>
            <p:spPr bwMode="auto">
              <a:xfrm>
                <a:off x="9970770" y="6059488"/>
                <a:ext cx="79375" cy="87313"/>
              </a:xfrm>
              <a:custGeom>
                <a:avLst/>
                <a:gdLst>
                  <a:gd name="T0" fmla="*/ 50 w 50"/>
                  <a:gd name="T1" fmla="*/ 45 h 55"/>
                  <a:gd name="T2" fmla="*/ 38 w 50"/>
                  <a:gd name="T3" fmla="*/ 55 h 55"/>
                  <a:gd name="T4" fmla="*/ 0 w 50"/>
                  <a:gd name="T5" fmla="*/ 10 h 55"/>
                  <a:gd name="T6" fmla="*/ 10 w 50"/>
                  <a:gd name="T7" fmla="*/ 0 h 55"/>
                  <a:gd name="T8" fmla="*/ 50 w 50"/>
                  <a:gd name="T9" fmla="*/ 4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55">
                    <a:moveTo>
                      <a:pt x="50" y="45"/>
                    </a:moveTo>
                    <a:lnTo>
                      <a:pt x="38" y="55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Freeform 80"/>
              <p:cNvSpPr/>
              <p:nvPr/>
            </p:nvSpPr>
            <p:spPr bwMode="auto">
              <a:xfrm>
                <a:off x="9819958" y="5894388"/>
                <a:ext cx="76200" cy="82550"/>
              </a:xfrm>
              <a:custGeom>
                <a:avLst/>
                <a:gdLst>
                  <a:gd name="T0" fmla="*/ 48 w 48"/>
                  <a:gd name="T1" fmla="*/ 43 h 52"/>
                  <a:gd name="T2" fmla="*/ 38 w 48"/>
                  <a:gd name="T3" fmla="*/ 52 h 52"/>
                  <a:gd name="T4" fmla="*/ 0 w 48"/>
                  <a:gd name="T5" fmla="*/ 9 h 52"/>
                  <a:gd name="T6" fmla="*/ 10 w 48"/>
                  <a:gd name="T7" fmla="*/ 0 h 52"/>
                  <a:gd name="T8" fmla="*/ 48 w 48"/>
                  <a:gd name="T9" fmla="*/ 43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2">
                    <a:moveTo>
                      <a:pt x="48" y="43"/>
                    </a:moveTo>
                    <a:lnTo>
                      <a:pt x="38" y="52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48" y="43"/>
                    </a:ln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7580801" y="3156177"/>
            <a:ext cx="466725" cy="533400"/>
            <a:chOff x="2637780" y="2096711"/>
            <a:chExt cx="350044" cy="400050"/>
          </a:xfrm>
        </p:grpSpPr>
        <p:sp>
          <p:nvSpPr>
            <p:cNvPr id="16" name="Freeform 81"/>
            <p:cNvSpPr/>
            <p:nvPr/>
          </p:nvSpPr>
          <p:spPr bwMode="auto">
            <a:xfrm>
              <a:off x="2637780" y="2096711"/>
              <a:ext cx="350044" cy="400050"/>
            </a:xfrm>
            <a:custGeom>
              <a:avLst/>
              <a:gdLst>
                <a:gd name="T0" fmla="*/ 0 w 294"/>
                <a:gd name="T1" fmla="*/ 85 h 336"/>
                <a:gd name="T2" fmla="*/ 144 w 294"/>
                <a:gd name="T3" fmla="*/ 0 h 336"/>
                <a:gd name="T4" fmla="*/ 291 w 294"/>
                <a:gd name="T5" fmla="*/ 80 h 336"/>
                <a:gd name="T6" fmla="*/ 294 w 294"/>
                <a:gd name="T7" fmla="*/ 248 h 336"/>
                <a:gd name="T8" fmla="*/ 152 w 294"/>
                <a:gd name="T9" fmla="*/ 336 h 336"/>
                <a:gd name="T10" fmla="*/ 5 w 294"/>
                <a:gd name="T11" fmla="*/ 253 h 336"/>
                <a:gd name="T12" fmla="*/ 0 w 294"/>
                <a:gd name="T13" fmla="*/ 8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336">
                  <a:moveTo>
                    <a:pt x="0" y="85"/>
                  </a:moveTo>
                  <a:lnTo>
                    <a:pt x="144" y="0"/>
                  </a:lnTo>
                  <a:lnTo>
                    <a:pt x="291" y="80"/>
                  </a:lnTo>
                  <a:lnTo>
                    <a:pt x="294" y="248"/>
                  </a:lnTo>
                  <a:lnTo>
                    <a:pt x="152" y="336"/>
                  </a:lnTo>
                  <a:lnTo>
                    <a:pt x="5" y="25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2705645" y="2228870"/>
              <a:ext cx="214313" cy="132160"/>
              <a:chOff x="6213158" y="2928938"/>
              <a:chExt cx="285750" cy="176213"/>
            </a:xfrm>
          </p:grpSpPr>
          <p:sp>
            <p:nvSpPr>
              <p:cNvPr id="18" name="Freeform 82"/>
              <p:cNvSpPr/>
              <p:nvPr/>
            </p:nvSpPr>
            <p:spPr bwMode="auto">
              <a:xfrm>
                <a:off x="6227445" y="2928938"/>
                <a:ext cx="255588" cy="71438"/>
              </a:xfrm>
              <a:custGeom>
                <a:avLst/>
                <a:gdLst>
                  <a:gd name="T0" fmla="*/ 39 w 68"/>
                  <a:gd name="T1" fmla="*/ 18 h 19"/>
                  <a:gd name="T2" fmla="*/ 68 w 68"/>
                  <a:gd name="T3" fmla="*/ 1 h 19"/>
                  <a:gd name="T4" fmla="*/ 66 w 68"/>
                  <a:gd name="T5" fmla="*/ 0 h 19"/>
                  <a:gd name="T6" fmla="*/ 3 w 68"/>
                  <a:gd name="T7" fmla="*/ 0 h 19"/>
                  <a:gd name="T8" fmla="*/ 0 w 68"/>
                  <a:gd name="T9" fmla="*/ 1 h 19"/>
                  <a:gd name="T10" fmla="*/ 30 w 68"/>
                  <a:gd name="T11" fmla="*/ 18 h 19"/>
                  <a:gd name="T12" fmla="*/ 39 w 68"/>
                  <a:gd name="T13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19">
                    <a:moveTo>
                      <a:pt x="39" y="18"/>
                    </a:moveTo>
                    <a:cubicBezTo>
                      <a:pt x="68" y="1"/>
                      <a:pt x="68" y="1"/>
                      <a:pt x="68" y="1"/>
                    </a:cubicBezTo>
                    <a:cubicBezTo>
                      <a:pt x="68" y="0"/>
                      <a:pt x="67" y="0"/>
                      <a:pt x="6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2" y="19"/>
                      <a:pt x="36" y="19"/>
                      <a:pt x="39" y="18"/>
                    </a:cubicBez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Freeform 83"/>
              <p:cNvSpPr/>
              <p:nvPr/>
            </p:nvSpPr>
            <p:spPr bwMode="auto">
              <a:xfrm>
                <a:off x="6213158" y="2947988"/>
                <a:ext cx="285750" cy="157163"/>
              </a:xfrm>
              <a:custGeom>
                <a:avLst/>
                <a:gdLst>
                  <a:gd name="T0" fmla="*/ 45 w 76"/>
                  <a:gd name="T1" fmla="*/ 18 h 42"/>
                  <a:gd name="T2" fmla="*/ 38 w 76"/>
                  <a:gd name="T3" fmla="*/ 20 h 42"/>
                  <a:gd name="T4" fmla="*/ 32 w 76"/>
                  <a:gd name="T5" fmla="*/ 18 h 42"/>
                  <a:gd name="T6" fmla="*/ 1 w 76"/>
                  <a:gd name="T7" fmla="*/ 0 h 42"/>
                  <a:gd name="T8" fmla="*/ 0 w 76"/>
                  <a:gd name="T9" fmla="*/ 1 h 42"/>
                  <a:gd name="T10" fmla="*/ 0 w 76"/>
                  <a:gd name="T11" fmla="*/ 38 h 42"/>
                  <a:gd name="T12" fmla="*/ 7 w 76"/>
                  <a:gd name="T13" fmla="*/ 42 h 42"/>
                  <a:gd name="T14" fmla="*/ 70 w 76"/>
                  <a:gd name="T15" fmla="*/ 42 h 42"/>
                  <a:gd name="T16" fmla="*/ 76 w 76"/>
                  <a:gd name="T17" fmla="*/ 38 h 42"/>
                  <a:gd name="T18" fmla="*/ 76 w 76"/>
                  <a:gd name="T19" fmla="*/ 1 h 42"/>
                  <a:gd name="T20" fmla="*/ 76 w 76"/>
                  <a:gd name="T21" fmla="*/ 0 h 42"/>
                  <a:gd name="T22" fmla="*/ 45 w 76"/>
                  <a:gd name="T23" fmla="*/ 18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6" h="42">
                    <a:moveTo>
                      <a:pt x="45" y="18"/>
                    </a:moveTo>
                    <a:cubicBezTo>
                      <a:pt x="43" y="19"/>
                      <a:pt x="41" y="20"/>
                      <a:pt x="38" y="20"/>
                    </a:cubicBezTo>
                    <a:cubicBezTo>
                      <a:pt x="36" y="20"/>
                      <a:pt x="34" y="19"/>
                      <a:pt x="32" y="18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0"/>
                      <a:pt x="3" y="42"/>
                      <a:pt x="7" y="42"/>
                    </a:cubicBezTo>
                    <a:cubicBezTo>
                      <a:pt x="70" y="42"/>
                      <a:pt x="70" y="42"/>
                      <a:pt x="70" y="42"/>
                    </a:cubicBezTo>
                    <a:cubicBezTo>
                      <a:pt x="73" y="42"/>
                      <a:pt x="76" y="40"/>
                      <a:pt x="76" y="38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76" y="1"/>
                      <a:pt x="76" y="0"/>
                      <a:pt x="76" y="0"/>
                    </a:cubicBezTo>
                    <a:lnTo>
                      <a:pt x="45" y="18"/>
                    </a:lnTo>
                    <a:close/>
                  </a:path>
                </a:pathLst>
              </a:custGeom>
              <a:solidFill>
                <a:srgbClr val="F0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9324975" y="3514725"/>
            <a:ext cx="1674495" cy="1779270"/>
            <a:chOff x="4521135" y="2207929"/>
            <a:chExt cx="1651380" cy="1915601"/>
          </a:xfrm>
        </p:grpSpPr>
        <p:sp>
          <p:nvSpPr>
            <p:cNvPr id="21" name="六边形 20"/>
            <p:cNvSpPr/>
            <p:nvPr/>
          </p:nvSpPr>
          <p:spPr>
            <a:xfrm rot="16200000">
              <a:off x="4389024" y="2340040"/>
              <a:ext cx="1915601" cy="1651380"/>
            </a:xfrm>
            <a:prstGeom prst="hexagon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任意多边形 21"/>
            <p:cNvSpPr>
              <a:spLocks noChangeAspect="1"/>
            </p:cNvSpPr>
            <p:nvPr/>
          </p:nvSpPr>
          <p:spPr>
            <a:xfrm rot="16200000">
              <a:off x="5140075" y="1588992"/>
              <a:ext cx="413502" cy="1651378"/>
            </a:xfrm>
            <a:custGeom>
              <a:avLst/>
              <a:gdLst>
                <a:gd name="connsiteX0" fmla="*/ 623528 w 623528"/>
                <a:gd name="connsiteY0" fmla="*/ 1245074 h 2490148"/>
                <a:gd name="connsiteX1" fmla="*/ 991 w 623528"/>
                <a:gd name="connsiteY1" fmla="*/ 2490148 h 2490148"/>
                <a:gd name="connsiteX2" fmla="*/ 0 w 623528"/>
                <a:gd name="connsiteY2" fmla="*/ 2490148 h 2490148"/>
                <a:gd name="connsiteX3" fmla="*/ 0 w 623528"/>
                <a:gd name="connsiteY3" fmla="*/ 0 h 2490148"/>
                <a:gd name="connsiteX4" fmla="*/ 991 w 623528"/>
                <a:gd name="connsiteY4" fmla="*/ 0 h 249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528" h="2490148">
                  <a:moveTo>
                    <a:pt x="623528" y="1245074"/>
                  </a:moveTo>
                  <a:lnTo>
                    <a:pt x="991" y="2490148"/>
                  </a:lnTo>
                  <a:lnTo>
                    <a:pt x="0" y="2490148"/>
                  </a:lnTo>
                  <a:lnTo>
                    <a:pt x="0" y="0"/>
                  </a:lnTo>
                  <a:lnTo>
                    <a:pt x="991" y="0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71435" y="3529330"/>
            <a:ext cx="1653540" cy="1748155"/>
            <a:chOff x="2869451" y="2207929"/>
            <a:chExt cx="1651685" cy="1915601"/>
          </a:xfrm>
        </p:grpSpPr>
        <p:sp>
          <p:nvSpPr>
            <p:cNvPr id="24" name="六边形 23"/>
            <p:cNvSpPr/>
            <p:nvPr/>
          </p:nvSpPr>
          <p:spPr>
            <a:xfrm rot="16200000">
              <a:off x="2737645" y="2340040"/>
              <a:ext cx="1915601" cy="1651380"/>
            </a:xfrm>
            <a:prstGeom prst="hexagon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 rot="16200000">
              <a:off x="3488390" y="1588992"/>
              <a:ext cx="413502" cy="1651378"/>
            </a:xfrm>
            <a:custGeom>
              <a:avLst/>
              <a:gdLst>
                <a:gd name="connsiteX0" fmla="*/ 623528 w 623528"/>
                <a:gd name="connsiteY0" fmla="*/ 1245074 h 2490148"/>
                <a:gd name="connsiteX1" fmla="*/ 991 w 623528"/>
                <a:gd name="connsiteY1" fmla="*/ 2490148 h 2490148"/>
                <a:gd name="connsiteX2" fmla="*/ 0 w 623528"/>
                <a:gd name="connsiteY2" fmla="*/ 2490148 h 2490148"/>
                <a:gd name="connsiteX3" fmla="*/ 0 w 623528"/>
                <a:gd name="connsiteY3" fmla="*/ 0 h 2490148"/>
                <a:gd name="connsiteX4" fmla="*/ 991 w 623528"/>
                <a:gd name="connsiteY4" fmla="*/ 0 h 249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528" h="2490148">
                  <a:moveTo>
                    <a:pt x="623528" y="1245074"/>
                  </a:moveTo>
                  <a:lnTo>
                    <a:pt x="991" y="2490148"/>
                  </a:lnTo>
                  <a:lnTo>
                    <a:pt x="0" y="2490148"/>
                  </a:lnTo>
                  <a:lnTo>
                    <a:pt x="0" y="0"/>
                  </a:lnTo>
                  <a:lnTo>
                    <a:pt x="991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506460" y="2108200"/>
            <a:ext cx="1705610" cy="1791970"/>
            <a:chOff x="3695446" y="710011"/>
            <a:chExt cx="1651380" cy="1915601"/>
          </a:xfrm>
        </p:grpSpPr>
        <p:sp>
          <p:nvSpPr>
            <p:cNvPr id="27" name="六边形 26"/>
            <p:cNvSpPr/>
            <p:nvPr/>
          </p:nvSpPr>
          <p:spPr>
            <a:xfrm rot="16200000">
              <a:off x="3563335" y="842122"/>
              <a:ext cx="1915601" cy="1651380"/>
            </a:xfrm>
            <a:prstGeom prst="hexagon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任意多边形 27"/>
            <p:cNvSpPr>
              <a:spLocks noChangeAspect="1"/>
            </p:cNvSpPr>
            <p:nvPr/>
          </p:nvSpPr>
          <p:spPr>
            <a:xfrm rot="5400000" flipV="1">
              <a:off x="4314385" y="1593172"/>
              <a:ext cx="413502" cy="1651378"/>
            </a:xfrm>
            <a:custGeom>
              <a:avLst/>
              <a:gdLst>
                <a:gd name="connsiteX0" fmla="*/ 623528 w 623528"/>
                <a:gd name="connsiteY0" fmla="*/ 1245074 h 2490148"/>
                <a:gd name="connsiteX1" fmla="*/ 991 w 623528"/>
                <a:gd name="connsiteY1" fmla="*/ 2490148 h 2490148"/>
                <a:gd name="connsiteX2" fmla="*/ 0 w 623528"/>
                <a:gd name="connsiteY2" fmla="*/ 2490148 h 2490148"/>
                <a:gd name="connsiteX3" fmla="*/ 0 w 623528"/>
                <a:gd name="connsiteY3" fmla="*/ 0 h 2490148"/>
                <a:gd name="connsiteX4" fmla="*/ 991 w 623528"/>
                <a:gd name="connsiteY4" fmla="*/ 0 h 2490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528" h="2490148">
                  <a:moveTo>
                    <a:pt x="623528" y="1245074"/>
                  </a:moveTo>
                  <a:lnTo>
                    <a:pt x="991" y="2490148"/>
                  </a:lnTo>
                  <a:lnTo>
                    <a:pt x="0" y="2490148"/>
                  </a:lnTo>
                  <a:lnTo>
                    <a:pt x="0" y="0"/>
                  </a:lnTo>
                  <a:lnTo>
                    <a:pt x="991" y="0"/>
                  </a:lnTo>
                  <a:close/>
                </a:path>
              </a:pathLst>
            </a:custGeom>
            <a:solidFill>
              <a:srgbClr val="0D0D0D">
                <a:alpha val="2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pPr>
                <a:defRPr/>
              </a:pPr>
              <a:endParaRPr lang="zh-CN" alt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1" name="文本框 76"/>
          <p:cNvSpPr txBox="1"/>
          <p:nvPr/>
        </p:nvSpPr>
        <p:spPr>
          <a:xfrm>
            <a:off x="8506460" y="2621915"/>
            <a:ext cx="1704975" cy="9334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zh-CN" altLang="en-US" b="1" kern="0" spc="4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发展战略与营销管理方向方向</a:t>
            </a:r>
            <a:endParaRPr lang="zh-CN" altLang="en-US" b="1" kern="0" spc="4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77"/>
          <p:cNvSpPr txBox="1"/>
          <p:nvPr/>
        </p:nvSpPr>
        <p:spPr>
          <a:xfrm>
            <a:off x="7580630" y="4085590"/>
            <a:ext cx="1835785" cy="9334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defRPr/>
            </a:pPr>
            <a:r>
              <a:rPr lang="zh-CN" altLang="en-US" b="1" kern="0" spc="40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财务管理与公司治理方向</a:t>
            </a:r>
            <a:endParaRPr lang="zh-CN" altLang="en-US" b="1" kern="0" spc="40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9441801" y="4002241"/>
            <a:ext cx="1441450" cy="1783979"/>
            <a:chOff x="4608840" y="2694111"/>
            <a:chExt cx="1081088" cy="1337985"/>
          </a:xfrm>
        </p:grpSpPr>
        <p:sp>
          <p:nvSpPr>
            <p:cNvPr id="38" name="文本框 71"/>
            <p:cNvSpPr txBox="1"/>
            <p:nvPr/>
          </p:nvSpPr>
          <p:spPr>
            <a:xfrm>
              <a:off x="5066049" y="3471073"/>
              <a:ext cx="595355" cy="561023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>
                <a:defRPr/>
              </a:pPr>
              <a:r>
                <a:rPr lang="en-US" altLang="zh-CN" sz="4265" b="1" kern="0" dirty="0">
                  <a:solidFill>
                    <a:sysClr val="window" lastClr="FFFFFF"/>
                  </a:solidFill>
                </a:rPr>
                <a:t>03</a:t>
              </a:r>
              <a:endParaRPr lang="zh-CN" altLang="en-US" sz="4265" b="1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39" name="文本框 78"/>
            <p:cNvSpPr txBox="1"/>
            <p:nvPr/>
          </p:nvSpPr>
          <p:spPr>
            <a:xfrm>
              <a:off x="4608840" y="2694111"/>
              <a:ext cx="1081088" cy="700088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>
              <a:defPPr>
                <a:defRPr lang="zh-CN"/>
              </a:defPPr>
              <a:lvl1pPr algn="ctr">
                <a:defRPr b="1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>
                <a:defRPr/>
              </a:pPr>
              <a:r>
                <a:rPr lang="zh-CN" altLang="en-US" kern="0" spc="400">
                  <a:solidFill>
                    <a:sysClr val="window" lastClr="FFFFFF"/>
                  </a:solidFill>
                </a:rPr>
                <a:t>组织与人力资源管理方向</a:t>
              </a:r>
              <a:endParaRPr lang="zh-CN" altLang="en-US" kern="0" spc="400">
                <a:solidFill>
                  <a:sysClr val="window" lastClr="FFFFFF"/>
                </a:solidFill>
              </a:endParaRPr>
            </a:p>
          </p:txBody>
        </p:sp>
      </p:grpSp>
      <p:sp>
        <p:nvSpPr>
          <p:cNvPr id="40" name="TextBox 69"/>
          <p:cNvSpPr txBox="1"/>
          <p:nvPr/>
        </p:nvSpPr>
        <p:spPr>
          <a:xfrm>
            <a:off x="7070725" y="1494790"/>
            <a:ext cx="3846195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1800" b="1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      </a:t>
            </a:r>
            <a:endParaRPr lang="zh-CN" sz="1800" b="1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1" name="TextBox 70"/>
          <p:cNvSpPr txBox="1"/>
          <p:nvPr/>
        </p:nvSpPr>
        <p:spPr>
          <a:xfrm>
            <a:off x="868045" y="3772535"/>
            <a:ext cx="2880995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1800" b="1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      </a:t>
            </a:r>
            <a:endParaRPr sz="1800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2" name="TextBox 71"/>
          <p:cNvSpPr txBox="1"/>
          <p:nvPr/>
        </p:nvSpPr>
        <p:spPr>
          <a:xfrm>
            <a:off x="7971790" y="4717415"/>
            <a:ext cx="3705225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1800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   </a:t>
            </a:r>
            <a:r>
              <a:rPr lang="en-US" sz="1800" b="1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  </a:t>
            </a:r>
            <a:endParaRPr sz="1800" b="1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83210" y="1129030"/>
            <a:ext cx="11625580" cy="3657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altLang="en-US"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江西科技师范大学</a:t>
            </a:r>
            <a:r>
              <a:rPr lang="en-US" altLang="zh-CN"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MBA</a:t>
            </a:r>
            <a:r>
              <a:rPr lang="zh-CN" altLang="en-US"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以培养服务地方经济发展的创业型管理精英为使命，致力于培养创业型高层次企业管理人才。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83210" y="1906270"/>
            <a:ext cx="7232015" cy="42062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304800" algn="l">
              <a:lnSpc>
                <a:spcPct val="150000"/>
              </a:lnSpc>
            </a:pPr>
            <a:r>
              <a:rPr lang="en-US"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工商管理硕士项目（125100）的宗旨是践行“明德敬业”校训，秉承立足江西，服务地方经济发展，培养具有世界眼光、全球视野、管理思维、人文素养和社会责任的高层次企业管理人才。本专业强调在掌握现代管理理论和方法的基础上，通过商业案例分析、实战观摩、分析与决策技能训练等培养学生的实际操作技能，使学生成为有竞争实力和创新能力的工商企业管理精英。</a:t>
            </a:r>
            <a:endParaRPr b="0" u="none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indent="304800" algn="l">
              <a:lnSpc>
                <a:spcPct val="150000"/>
              </a:lnSpc>
            </a:pPr>
            <a:r>
              <a:rPr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我校工商管理硕士项目有较高水平的学术带头人和由学校与行（企）业双方组成的结构合理的</a:t>
            </a:r>
            <a:r>
              <a:rPr b="1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“双导师”</a:t>
            </a:r>
            <a:r>
              <a:rPr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队伍。开设发展战略与营销管理、财务管理与公司治理、组织与人力管理</a:t>
            </a:r>
            <a:r>
              <a:rPr lang="zh-CN"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三</a:t>
            </a:r>
            <a:r>
              <a:rPr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个培养方向，设置了以综合素质培养、知识与能力提高为核心的课程体系</a:t>
            </a:r>
            <a:r>
              <a:rPr lang="zh-CN" b="0" u="none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b="0" u="none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16"/>
          <p:cNvSpPr txBox="1"/>
          <p:nvPr/>
        </p:nvSpPr>
        <p:spPr>
          <a:xfrm>
            <a:off x="2845534" y="95713"/>
            <a:ext cx="593090" cy="534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3765"/>
            <a:r>
              <a:rPr lang="en-US" altLang="zh-CN" sz="3200" b="1" dirty="0"/>
              <a:t>01</a:t>
            </a:r>
            <a:endParaRPr lang="en-US" altLang="zh-CN" sz="3200" b="1" dirty="0"/>
          </a:p>
        </p:txBody>
      </p:sp>
      <p:sp>
        <p:nvSpPr>
          <p:cNvPr id="36" name="文本占位符 16"/>
          <p:cNvSpPr txBox="1"/>
          <p:nvPr/>
        </p:nvSpPr>
        <p:spPr>
          <a:xfrm>
            <a:off x="3684070" y="68013"/>
            <a:ext cx="4149745" cy="60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培养目标与招生计划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69"/>
          <p:cNvSpPr txBox="1"/>
          <p:nvPr/>
        </p:nvSpPr>
        <p:spPr>
          <a:xfrm>
            <a:off x="7070725" y="1494790"/>
            <a:ext cx="3846195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1800" b="1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      </a:t>
            </a:r>
            <a:endParaRPr lang="zh-CN" sz="1800" b="1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1" name="TextBox 70"/>
          <p:cNvSpPr txBox="1"/>
          <p:nvPr/>
        </p:nvSpPr>
        <p:spPr>
          <a:xfrm>
            <a:off x="868045" y="3772535"/>
            <a:ext cx="2880995" cy="411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en-US" sz="1800" b="1" kern="0" dirty="0">
                <a:solidFill>
                  <a:srgbClr val="000000">
                    <a:lumMod val="65000"/>
                    <a:lumOff val="35000"/>
                  </a:srgbClr>
                </a:solidFill>
              </a:rPr>
              <a:t>       </a:t>
            </a:r>
            <a:endParaRPr sz="1800" kern="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91665" y="2621915"/>
            <a:ext cx="3288665" cy="1906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全日制招生计划数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altLang="zh-CN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30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650990" y="2621915"/>
            <a:ext cx="3464560" cy="1906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非全日制招生计划数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altLang="zh-CN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40</a:t>
            </a:r>
            <a:r>
              <a:rPr lang="zh-CN" altLang="en-US" sz="28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</a:t>
            </a:r>
            <a:endParaRPr lang="zh-CN" altLang="en-US" sz="28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0">
        <p14:glitter pattern="hexago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450465" y="107315"/>
            <a:ext cx="953135" cy="6146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 defTabSz="913765"/>
            <a:r>
              <a:rPr lang="en-US" altLang="zh-CN" sz="2800" b="1" dirty="0">
                <a:solidFill>
                  <a:schemeClr val="bg1"/>
                </a:solidFill>
                <a:sym typeface="+mn-ea"/>
              </a:rPr>
              <a:t>02</a:t>
            </a:r>
            <a:endParaRPr lang="en-US" altLang="zh-CN" sz="28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36" name="文本占位符 16"/>
          <p:cNvSpPr txBox="1"/>
          <p:nvPr/>
        </p:nvSpPr>
        <p:spPr>
          <a:xfrm>
            <a:off x="3684070" y="68013"/>
            <a:ext cx="4149745" cy="60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报考条件与考试科目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55040" y="1304290"/>
            <a:ext cx="9859010" cy="3765976"/>
            <a:chOff x="2128741" y="1722189"/>
            <a:chExt cx="3000114" cy="5219287"/>
          </a:xfrm>
        </p:grpSpPr>
        <p:sp>
          <p:nvSpPr>
            <p:cNvPr id="6" name="矩形 5"/>
            <p:cNvSpPr/>
            <p:nvPr/>
          </p:nvSpPr>
          <p:spPr>
            <a:xfrm>
              <a:off x="2128741" y="1722189"/>
              <a:ext cx="2125716" cy="66971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fontAlgn="base"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en-US" altLang="zh-CN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MBA</a:t>
              </a:r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+mn-ea"/>
                  <a:sym typeface="+mn-lt"/>
                </a:rPr>
                <a:t>报考条件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128741" y="2062479"/>
              <a:ext cx="3000114" cy="4878997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indent="0"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Font typeface="Wingdings" panose="05000000000000000000" charset="0"/>
                <a:buNone/>
              </a:pP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endParaRPr>
            </a:p>
            <a:p>
              <a:pPr marL="342900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Font typeface="Wingdings" panose="05000000000000000000" charset="0"/>
                <a:buChar char="l"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1、具有国家承认的大学本科毕业学历后，有三年或三年以上工作经历者（截至入学时）；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endParaRPr>
            </a:p>
            <a:p>
              <a:pPr marL="342900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Font typeface="Wingdings" panose="05000000000000000000" charset="0"/>
                <a:buChar char="l"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2、具有国家承认的大专毕业学历后，有五年或五年以上工作经历（截至入学时）；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endParaRPr>
            </a:p>
            <a:p>
              <a:pPr marL="342900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Font typeface="Wingdings" panose="05000000000000000000" charset="0"/>
                <a:buChar char="l"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+mn-ea"/>
                  <a:sym typeface="+mn-lt"/>
                </a:rPr>
                <a:t>3、具有硕士、博士学位，并有两年或两年以上工作经历者。身体健康，符合规定的体检标准。拥护中国共产党的领导，愿为社会主义现代化建设服务，品德良好，遵纪守法。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16"/>
          <p:cNvSpPr txBox="1"/>
          <p:nvPr/>
        </p:nvSpPr>
        <p:spPr>
          <a:xfrm>
            <a:off x="2845534" y="95713"/>
            <a:ext cx="593090" cy="534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3765"/>
            <a:r>
              <a:rPr lang="en-US" altLang="zh-CN" sz="3200" b="1" dirty="0"/>
              <a:t>02</a:t>
            </a:r>
            <a:endParaRPr lang="en-US" altLang="zh-CN" sz="3200" b="1" dirty="0"/>
          </a:p>
        </p:txBody>
      </p:sp>
      <p:sp>
        <p:nvSpPr>
          <p:cNvPr id="36" name="文本占位符 16"/>
          <p:cNvSpPr txBox="1"/>
          <p:nvPr/>
        </p:nvSpPr>
        <p:spPr>
          <a:xfrm>
            <a:off x="3684070" y="68013"/>
            <a:ext cx="4149745" cy="605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报考条件与考试科目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6389915" y="1441021"/>
            <a:ext cx="3745908" cy="4821381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95331" y="1707256"/>
            <a:ext cx="4286283" cy="1460897"/>
            <a:chOff x="2128741" y="1722189"/>
            <a:chExt cx="3000114" cy="1460897"/>
          </a:xfrm>
        </p:grpSpPr>
        <p:sp>
          <p:nvSpPr>
            <p:cNvPr id="6" name="矩形 5"/>
            <p:cNvSpPr/>
            <p:nvPr/>
          </p:nvSpPr>
          <p:spPr>
            <a:xfrm>
              <a:off x="2128741" y="1722189"/>
              <a:ext cx="21257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ts val="600"/>
                </a:spcAft>
                <a:buClr>
                  <a:srgbClr val="99CB38"/>
                </a:buClr>
              </a:pPr>
              <a:r>
                <a:rPr lang="zh-CN" alt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初试科目</a:t>
              </a:r>
              <a:endPara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128741" y="2091521"/>
              <a:ext cx="3000114" cy="1091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Font typeface="Wingdings" panose="05000000000000000000" charset="0"/>
                <a:buChar char="l"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199管理类综合能力；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 marL="342900" indent="-342900" fontAlgn="base">
                <a:lnSpc>
                  <a:spcPct val="15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0000"/>
                </a:buClr>
                <a:buFont typeface="Wingdings" panose="05000000000000000000" charset="0"/>
                <a:buChar char="l"/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204英语（二）</a:t>
              </a:r>
              <a:endPara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1295400" y="3550285"/>
            <a:ext cx="303720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  <a:buClr>
                <a:srgbClr val="99CB38"/>
              </a:buClr>
              <a:buFont typeface="Arial" panose="020B0604020202020204" pitchFamily="34" charset="0"/>
              <a:buNone/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复试科目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95331" y="4010798"/>
            <a:ext cx="4286283" cy="1082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政治理论；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342900" indent="-342900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charset="0"/>
              <a:buChar char="l"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管理综合。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0">
        <p14:honeycomb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占位符 16"/>
          <p:cNvSpPr txBox="1"/>
          <p:nvPr/>
        </p:nvSpPr>
        <p:spPr>
          <a:xfrm>
            <a:off x="2845534" y="95713"/>
            <a:ext cx="593090" cy="5340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3765"/>
            <a:r>
              <a:rPr lang="en-US" altLang="zh-CN" sz="3200" b="1" dirty="0"/>
              <a:t>03</a:t>
            </a:r>
            <a:endParaRPr lang="en-US" altLang="zh-CN" sz="3200" b="1" dirty="0"/>
          </a:p>
        </p:txBody>
      </p:sp>
      <p:sp>
        <p:nvSpPr>
          <p:cNvPr id="36" name="文本占位符 16"/>
          <p:cNvSpPr txBox="1"/>
          <p:nvPr/>
        </p:nvSpPr>
        <p:spPr>
          <a:xfrm>
            <a:off x="3719630" y="68013"/>
            <a:ext cx="414974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altLang="zh-CN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3765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学制与学费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2699" y="4863888"/>
            <a:ext cx="345651" cy="397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333197" y="4863888"/>
            <a:ext cx="345651" cy="397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27593" y="4863888"/>
            <a:ext cx="345651" cy="397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123176" y="4832505"/>
            <a:ext cx="3134632" cy="487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565">
              <a:lnSpc>
                <a:spcPct val="130000"/>
              </a:lnSpc>
              <a:defRPr/>
            </a:pPr>
            <a:r>
              <a:rPr lang="zh-CN" sz="2000" b="1" kern="0" dirty="0">
                <a:solidFill>
                  <a:srgbClr val="C00000"/>
                </a:solidFill>
                <a:cs typeface="+mn-ea"/>
                <a:sym typeface="+mn-lt"/>
              </a:rPr>
              <a:t>全日制</a:t>
            </a:r>
            <a:r>
              <a:rPr lang="en-US" altLang="zh-CN" sz="2000" b="1" kern="0" dirty="0">
                <a:solidFill>
                  <a:srgbClr val="C00000"/>
                </a:solidFill>
                <a:cs typeface="+mn-ea"/>
                <a:sym typeface="+mn-lt"/>
              </a:rPr>
              <a:t>/</a:t>
            </a:r>
            <a:r>
              <a:rPr lang="zh-CN" altLang="en-US" sz="2000" b="1" kern="0" dirty="0">
                <a:solidFill>
                  <a:srgbClr val="C00000"/>
                </a:solidFill>
                <a:cs typeface="+mn-ea"/>
                <a:sym typeface="+mn-lt"/>
              </a:rPr>
              <a:t>非全日制</a:t>
            </a:r>
            <a:r>
              <a:rPr lang="zh-CN" sz="2000" b="1" kern="0" dirty="0">
                <a:solidFill>
                  <a:srgbClr val="C00000"/>
                </a:solidFill>
                <a:cs typeface="+mn-ea"/>
                <a:sym typeface="+mn-lt"/>
              </a:rPr>
              <a:t>招生</a:t>
            </a:r>
            <a:endParaRPr lang="zh-CN" sz="2000" b="1" kern="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88828" y="4817265"/>
            <a:ext cx="3134632" cy="487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565">
              <a:lnSpc>
                <a:spcPct val="130000"/>
              </a:lnSpc>
              <a:defRPr/>
            </a:pPr>
            <a:r>
              <a:rPr lang="en-US" altLang="zh-CN" sz="2000" b="1" kern="0" dirty="0">
                <a:solidFill>
                  <a:srgbClr val="C00000"/>
                </a:solidFill>
                <a:cs typeface="+mn-ea"/>
                <a:sym typeface="+mn-lt"/>
              </a:rPr>
              <a:t>  </a:t>
            </a:r>
            <a:r>
              <a:rPr lang="zh-CN" altLang="en-US" sz="2000" b="1" kern="0" dirty="0">
                <a:solidFill>
                  <a:srgbClr val="C00000"/>
                </a:solidFill>
                <a:cs typeface="+mn-ea"/>
                <a:sym typeface="+mn-lt"/>
              </a:rPr>
              <a:t>学制</a:t>
            </a:r>
            <a:r>
              <a:rPr lang="en-US" altLang="zh-CN" sz="2000" b="1" kern="0" dirty="0">
                <a:solidFill>
                  <a:srgbClr val="C00000"/>
                </a:solidFill>
                <a:cs typeface="+mn-ea"/>
                <a:sym typeface="+mn-lt"/>
              </a:rPr>
              <a:t>3</a:t>
            </a:r>
            <a:r>
              <a:rPr lang="zh-CN" altLang="en-US" sz="2000" b="1" kern="0" dirty="0">
                <a:solidFill>
                  <a:srgbClr val="C00000"/>
                </a:solidFill>
                <a:cs typeface="+mn-ea"/>
                <a:sym typeface="+mn-lt"/>
              </a:rPr>
              <a:t>年</a:t>
            </a:r>
            <a:endParaRPr lang="zh-CN" altLang="en-US" sz="2000" b="1" kern="0" dirty="0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903259" y="4828695"/>
            <a:ext cx="3134632" cy="487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565">
              <a:lnSpc>
                <a:spcPct val="130000"/>
              </a:lnSpc>
              <a:defRPr/>
            </a:pPr>
            <a:r>
              <a:rPr lang="zh-CN" altLang="en-US" sz="2000" b="1" kern="0" dirty="0">
                <a:solidFill>
                  <a:srgbClr val="C00000"/>
                </a:solidFill>
                <a:cs typeface="+mn-ea"/>
                <a:sym typeface="+mn-lt"/>
              </a:rPr>
              <a:t>学费12000元/年</a:t>
            </a:r>
            <a:endParaRPr lang="zh-CN" altLang="en-US" sz="2000" b="1" kern="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42699" y="2473989"/>
            <a:ext cx="3543298" cy="218791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336777" y="2473989"/>
            <a:ext cx="3543298" cy="218791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17207" y="2473989"/>
            <a:ext cx="3543298" cy="2187910"/>
          </a:xfrm>
          <a:prstGeom prst="rect">
            <a:avLst/>
          </a:prstGeom>
          <a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18895" y="5544820"/>
            <a:ext cx="3879850" cy="6426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全日制：周一至周五上课</a:t>
            </a:r>
            <a:endParaRPr lang="zh-CN" alt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非全日制：周六、日上课</a:t>
            </a:r>
            <a:endParaRPr lang="zh-CN" alt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1405" y="6284595"/>
            <a:ext cx="3176270" cy="328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达到要求均可以申请学位和学历</a:t>
            </a:r>
            <a:r>
              <a:rPr lang="zh-CN" altLang="en-US" sz="1200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双证</a:t>
            </a:r>
            <a:endParaRPr lang="zh-CN" altLang="en-US" sz="1200" b="1" kern="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1" grpId="0"/>
      <p:bldP spid="13" grpId="0"/>
      <p:bldP spid="15" grpId="0"/>
      <p:bldP spid="16" grpId="0" bldLvl="0" animBg="1"/>
      <p:bldP spid="17" grpId="0" bldLvl="0" animBg="1"/>
      <p:bldP spid="18" grpId="0" bldLvl="0" animBg="1"/>
    </p:bldLst>
  </p:timing>
</p:sld>
</file>

<file path=ppt/theme/theme1.xml><?xml version="1.0" encoding="utf-8"?>
<a:theme xmlns:a="http://schemas.openxmlformats.org/drawingml/2006/main" name="模板页面">
  <a:themeElements>
    <a:clrScheme name="自定义 7">
      <a:dk1>
        <a:sysClr val="windowText" lastClr="000000"/>
      </a:dk1>
      <a:lt1>
        <a:srgbClr val="FFFFFF"/>
      </a:lt1>
      <a:dk2>
        <a:srgbClr val="006600"/>
      </a:dk2>
      <a:lt2>
        <a:srgbClr val="E7E6E6"/>
      </a:lt2>
      <a:accent1>
        <a:srgbClr val="375623"/>
      </a:accent1>
      <a:accent2>
        <a:srgbClr val="538135"/>
      </a:accent2>
      <a:accent3>
        <a:srgbClr val="70AD47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Century Gothic"/>
        <a:ea typeface="微软雅黑"/>
        <a:cs typeface=""/>
      </a:majorFont>
      <a:minorFont>
        <a:latin typeface="Century Gothic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1439</Words>
  <Application>WPS 演示</Application>
  <PresentationFormat>宽屏</PresentationFormat>
  <Paragraphs>123</Paragraphs>
  <Slides>11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汉仪寒石粗体简</vt:lpstr>
      <vt:lpstr>Arial Black</vt:lpstr>
      <vt:lpstr>DejaVu Sans</vt:lpstr>
      <vt:lpstr>Wingdings</vt:lpstr>
      <vt:lpstr>楷体</vt:lpstr>
      <vt:lpstr>Century Gothic</vt:lpstr>
      <vt:lpstr>Segoe Print</vt:lpstr>
      <vt:lpstr>Calibri</vt:lpstr>
      <vt:lpstr>模板页面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zh</cp:lastModifiedBy>
  <cp:revision>137</cp:revision>
  <dcterms:created xsi:type="dcterms:W3CDTF">2015-08-18T02:51:00Z</dcterms:created>
  <dcterms:modified xsi:type="dcterms:W3CDTF">2022-09-07T09:50:23Z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2052-10.8.0.5715</vt:lpwstr>
  </property>
  <property fmtid="{D5CDD505-2E9C-101B-9397-08002B2CF9AE}" pid="3" name="ICV">
    <vt:lpwstr>74750FE010CC4645999D6B4D0189C23D</vt:lpwstr>
  </property>
</Properties>
</file>